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5" r:id="rId1"/>
  </p:sldMasterIdLst>
  <p:notesMasterIdLst>
    <p:notesMasterId r:id="rId44"/>
  </p:notesMasterIdLst>
  <p:handoutMasterIdLst>
    <p:handoutMasterId r:id="rId45"/>
  </p:handoutMasterIdLst>
  <p:sldIdLst>
    <p:sldId id="336" r:id="rId2"/>
    <p:sldId id="293" r:id="rId3"/>
    <p:sldId id="341" r:id="rId4"/>
    <p:sldId id="385" r:id="rId5"/>
    <p:sldId id="386" r:id="rId6"/>
    <p:sldId id="387" r:id="rId7"/>
    <p:sldId id="320" r:id="rId8"/>
    <p:sldId id="321" r:id="rId9"/>
    <p:sldId id="322" r:id="rId10"/>
    <p:sldId id="325" r:id="rId11"/>
    <p:sldId id="323" r:id="rId12"/>
    <p:sldId id="324" r:id="rId13"/>
    <p:sldId id="422" r:id="rId14"/>
    <p:sldId id="349" r:id="rId15"/>
    <p:sldId id="388" r:id="rId16"/>
    <p:sldId id="421" r:id="rId17"/>
    <p:sldId id="350" r:id="rId18"/>
    <p:sldId id="307" r:id="rId19"/>
    <p:sldId id="352" r:id="rId20"/>
    <p:sldId id="308" r:id="rId21"/>
    <p:sldId id="391" r:id="rId22"/>
    <p:sldId id="351" r:id="rId23"/>
    <p:sldId id="327" r:id="rId24"/>
    <p:sldId id="342" r:id="rId25"/>
    <p:sldId id="344" r:id="rId26"/>
    <p:sldId id="329" r:id="rId27"/>
    <p:sldId id="343" r:id="rId28"/>
    <p:sldId id="380" r:id="rId29"/>
    <p:sldId id="389" r:id="rId30"/>
    <p:sldId id="382" r:id="rId31"/>
    <p:sldId id="390" r:id="rId32"/>
    <p:sldId id="365" r:id="rId33"/>
    <p:sldId id="375" r:id="rId34"/>
    <p:sldId id="426" r:id="rId35"/>
    <p:sldId id="427" r:id="rId36"/>
    <p:sldId id="428" r:id="rId37"/>
    <p:sldId id="429" r:id="rId38"/>
    <p:sldId id="430" r:id="rId39"/>
    <p:sldId id="415" r:id="rId40"/>
    <p:sldId id="416" r:id="rId41"/>
    <p:sldId id="425" r:id="rId42"/>
    <p:sldId id="318" r:id="rId4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9966FF"/>
    <a:srgbClr val="CC3399"/>
    <a:srgbClr val="009800"/>
    <a:srgbClr val="00FFFF"/>
    <a:srgbClr val="D7E836"/>
    <a:srgbClr val="FFFF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2654" autoAdjust="0"/>
  </p:normalViewPr>
  <p:slideViewPr>
    <p:cSldViewPr>
      <p:cViewPr varScale="1">
        <p:scale>
          <a:sx n="84" d="100"/>
          <a:sy n="84" d="100"/>
        </p:scale>
        <p:origin x="758"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22"/>
    </p:cViewPr>
  </p:sorterViewPr>
  <p:notesViewPr>
    <p:cSldViewPr>
      <p:cViewPr varScale="1">
        <p:scale>
          <a:sx n="40" d="100"/>
          <a:sy n="40" d="100"/>
        </p:scale>
        <p:origin x="-150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2.xml.rels><?xml version="1.0" encoding="UTF-8" standalone="yes"?>
<Relationships xmlns="http://schemas.openxmlformats.org/package/2006/relationships"><Relationship Id="rId1" Type="http://schemas.openxmlformats.org/officeDocument/2006/relationships/image" Target="../media/image1.jpeg"/></Relationships>
</file>

<file path=ppt/diagrams/_rels/data3.xml.rels><?xml version="1.0" encoding="UTF-8" standalone="yes"?>
<Relationships xmlns="http://schemas.openxmlformats.org/package/2006/relationships"><Relationship Id="rId1" Type="http://schemas.openxmlformats.org/officeDocument/2006/relationships/image" Target="../media/image1.jpeg"/></Relationships>
</file>

<file path=ppt/diagrams/_rels/data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4.svg"/><Relationship Id="rId1" Type="http://schemas.openxmlformats.org/officeDocument/2006/relationships/image" Target="../media/image5.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9.png"/></Relationships>
</file>

<file path=ppt/diagrams/_rels/data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9.svg"/><Relationship Id="rId1" Type="http://schemas.openxmlformats.org/officeDocument/2006/relationships/image" Target="../media/image10.png"/><Relationship Id="rId6" Type="http://schemas.openxmlformats.org/officeDocument/2006/relationships/image" Target="../media/image23.svg"/><Relationship Id="rId5" Type="http://schemas.openxmlformats.org/officeDocument/2006/relationships/image" Target="../media/image1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4.svg"/><Relationship Id="rId1" Type="http://schemas.openxmlformats.org/officeDocument/2006/relationships/image" Target="../media/image5.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9.png"/></Relationships>
</file>

<file path=ppt/diagrams/_rels/drawing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9.svg"/><Relationship Id="rId1" Type="http://schemas.openxmlformats.org/officeDocument/2006/relationships/image" Target="../media/image10.png"/><Relationship Id="rId6" Type="http://schemas.openxmlformats.org/officeDocument/2006/relationships/image" Target="../media/image23.svg"/><Relationship Id="rId5" Type="http://schemas.openxmlformats.org/officeDocument/2006/relationships/image" Target="../media/image1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C3855FE9-801E-42A3-9A15-D63B36EE0584}" type="doc">
      <dgm:prSet loTypeId="urn:microsoft.com/office/officeart/2005/8/layout/list1" loCatId="list" qsTypeId="urn:microsoft.com/office/officeart/2005/8/quickstyle/simple4" qsCatId="simple" csTypeId="urn:microsoft.com/office/officeart/2005/8/colors/colorful5" csCatId="colorful"/>
      <dgm:spPr/>
      <dgm:t>
        <a:bodyPr/>
        <a:lstStyle/>
        <a:p>
          <a:endParaRPr lang="en-US"/>
        </a:p>
      </dgm:t>
    </dgm:pt>
    <dgm:pt modelId="{FCF3AE78-AF66-4665-A4C1-0761A690D061}">
      <dgm:prSet/>
      <dgm:spPr/>
      <dgm:t>
        <a:bodyPr/>
        <a:lstStyle/>
        <a:p>
          <a:r>
            <a:rPr lang="en-US" b="1"/>
            <a:t>Definition of an Insurance Contract</a:t>
          </a:r>
          <a:endParaRPr lang="en-US"/>
        </a:p>
      </dgm:t>
    </dgm:pt>
    <dgm:pt modelId="{FC90BB86-05DD-4945-9A45-CDFF5053D1AD}" type="parTrans" cxnId="{6CEBBF49-FDB0-446E-9080-AFBA206658D9}">
      <dgm:prSet/>
      <dgm:spPr/>
      <dgm:t>
        <a:bodyPr/>
        <a:lstStyle/>
        <a:p>
          <a:endParaRPr lang="en-US"/>
        </a:p>
      </dgm:t>
    </dgm:pt>
    <dgm:pt modelId="{32ECC06B-3B3B-45F8-B7F8-38FAE943C1E5}" type="sibTrans" cxnId="{6CEBBF49-FDB0-446E-9080-AFBA206658D9}">
      <dgm:prSet/>
      <dgm:spPr/>
      <dgm:t>
        <a:bodyPr/>
        <a:lstStyle/>
        <a:p>
          <a:endParaRPr lang="en-US"/>
        </a:p>
      </dgm:t>
    </dgm:pt>
    <dgm:pt modelId="{4FE80D5A-3F46-4A04-84EA-02EE76169579}">
      <dgm:prSet/>
      <dgm:spPr/>
      <dgm:t>
        <a:bodyPr/>
        <a:lstStyle/>
        <a:p>
          <a:r>
            <a:rPr lang="en-US" b="1"/>
            <a:t>“An agreement whereby one party, the insurer, in return for a consideration, the premium, undertakes to pay to the other party, the insured, a sum of money or its equivalent in kind on the happening of a specified event, which is contrary to the insured’s financial interest”</a:t>
          </a:r>
          <a:endParaRPr lang="en-US"/>
        </a:p>
      </dgm:t>
    </dgm:pt>
    <dgm:pt modelId="{46B865B6-169A-4BCF-8822-324F61FD9D0E}" type="parTrans" cxnId="{28DBC208-C276-4516-AC87-D160D95A3382}">
      <dgm:prSet/>
      <dgm:spPr/>
      <dgm:t>
        <a:bodyPr/>
        <a:lstStyle/>
        <a:p>
          <a:endParaRPr lang="en-US"/>
        </a:p>
      </dgm:t>
    </dgm:pt>
    <dgm:pt modelId="{D9E3D176-C593-4B38-8676-1F85B834D004}" type="sibTrans" cxnId="{28DBC208-C276-4516-AC87-D160D95A3382}">
      <dgm:prSet/>
      <dgm:spPr/>
      <dgm:t>
        <a:bodyPr/>
        <a:lstStyle/>
        <a:p>
          <a:endParaRPr lang="en-US"/>
        </a:p>
      </dgm:t>
    </dgm:pt>
    <dgm:pt modelId="{89FCA2DE-F467-49B8-B9BD-213C2D53155F}">
      <dgm:prSet/>
      <dgm:spPr/>
      <dgm:t>
        <a:bodyPr/>
        <a:lstStyle/>
        <a:p>
          <a:r>
            <a:rPr lang="en-US" b="1"/>
            <a:t>Subject-matter of  an Insurance Contract</a:t>
          </a:r>
          <a:endParaRPr lang="en-US"/>
        </a:p>
      </dgm:t>
    </dgm:pt>
    <dgm:pt modelId="{A0D3356D-3073-4F5B-A85E-BBA09FAEC3B9}" type="parTrans" cxnId="{64D6CDD4-283F-441C-A723-CAA5C443B3A5}">
      <dgm:prSet/>
      <dgm:spPr/>
      <dgm:t>
        <a:bodyPr/>
        <a:lstStyle/>
        <a:p>
          <a:endParaRPr lang="en-US"/>
        </a:p>
      </dgm:t>
    </dgm:pt>
    <dgm:pt modelId="{82720B88-6AD5-4EC1-8728-B088F142542B}" type="sibTrans" cxnId="{64D6CDD4-283F-441C-A723-CAA5C443B3A5}">
      <dgm:prSet/>
      <dgm:spPr/>
      <dgm:t>
        <a:bodyPr/>
        <a:lstStyle/>
        <a:p>
          <a:endParaRPr lang="en-US"/>
        </a:p>
      </dgm:t>
    </dgm:pt>
    <dgm:pt modelId="{A45E2A0E-4A2E-412A-B274-7C3EE810DA67}">
      <dgm:prSet/>
      <dgm:spPr/>
      <dgm:t>
        <a:bodyPr/>
        <a:lstStyle/>
        <a:p>
          <a:r>
            <a:rPr lang="en-US" b="1"/>
            <a:t>“… what is it that is insured in a fire policy? Not the bricks and materials used in building the house, but the financial interest (i.e. money) of the insured in the subject-matter of insurance …”                               (Lord Justice Brett in Castellian v. Preston – 1883)</a:t>
          </a:r>
          <a:endParaRPr lang="en-US"/>
        </a:p>
      </dgm:t>
    </dgm:pt>
    <dgm:pt modelId="{254739D4-15D0-4D0A-BB38-DD72BD203992}" type="parTrans" cxnId="{0703BF94-74F4-4201-A1B6-77B8826A784D}">
      <dgm:prSet/>
      <dgm:spPr/>
      <dgm:t>
        <a:bodyPr/>
        <a:lstStyle/>
        <a:p>
          <a:endParaRPr lang="en-US"/>
        </a:p>
      </dgm:t>
    </dgm:pt>
    <dgm:pt modelId="{9018B183-6343-4B70-B686-1C2FF8663E49}" type="sibTrans" cxnId="{0703BF94-74F4-4201-A1B6-77B8826A784D}">
      <dgm:prSet/>
      <dgm:spPr/>
      <dgm:t>
        <a:bodyPr/>
        <a:lstStyle/>
        <a:p>
          <a:endParaRPr lang="en-US"/>
        </a:p>
      </dgm:t>
    </dgm:pt>
    <dgm:pt modelId="{9B2ADC29-C22A-4F91-8C47-A8C4B386D063}" type="pres">
      <dgm:prSet presAssocID="{C3855FE9-801E-42A3-9A15-D63B36EE0584}" presName="linear" presStyleCnt="0">
        <dgm:presLayoutVars>
          <dgm:dir/>
          <dgm:animLvl val="lvl"/>
          <dgm:resizeHandles val="exact"/>
        </dgm:presLayoutVars>
      </dgm:prSet>
      <dgm:spPr/>
      <dgm:t>
        <a:bodyPr/>
        <a:lstStyle/>
        <a:p>
          <a:endParaRPr lang="en-US"/>
        </a:p>
      </dgm:t>
    </dgm:pt>
    <dgm:pt modelId="{CC6C165E-5970-43F5-9BBA-FD9872671164}" type="pres">
      <dgm:prSet presAssocID="{FCF3AE78-AF66-4665-A4C1-0761A690D061}" presName="parentLin" presStyleCnt="0"/>
      <dgm:spPr/>
    </dgm:pt>
    <dgm:pt modelId="{07FA4B2D-9B20-484B-BE15-E406A5A5702D}" type="pres">
      <dgm:prSet presAssocID="{FCF3AE78-AF66-4665-A4C1-0761A690D061}" presName="parentLeftMargin" presStyleLbl="node1" presStyleIdx="0" presStyleCnt="2"/>
      <dgm:spPr/>
      <dgm:t>
        <a:bodyPr/>
        <a:lstStyle/>
        <a:p>
          <a:endParaRPr lang="en-US"/>
        </a:p>
      </dgm:t>
    </dgm:pt>
    <dgm:pt modelId="{67C27AAA-7027-4A75-84D7-2C05D3A292FA}" type="pres">
      <dgm:prSet presAssocID="{FCF3AE78-AF66-4665-A4C1-0761A690D061}" presName="parentText" presStyleLbl="node1" presStyleIdx="0" presStyleCnt="2">
        <dgm:presLayoutVars>
          <dgm:chMax val="0"/>
          <dgm:bulletEnabled val="1"/>
        </dgm:presLayoutVars>
      </dgm:prSet>
      <dgm:spPr/>
      <dgm:t>
        <a:bodyPr/>
        <a:lstStyle/>
        <a:p>
          <a:endParaRPr lang="en-US"/>
        </a:p>
      </dgm:t>
    </dgm:pt>
    <dgm:pt modelId="{6FF9F1F7-3B91-4077-ADE8-FCE2D21A3D5D}" type="pres">
      <dgm:prSet presAssocID="{FCF3AE78-AF66-4665-A4C1-0761A690D061}" presName="negativeSpace" presStyleCnt="0"/>
      <dgm:spPr/>
    </dgm:pt>
    <dgm:pt modelId="{00D34F78-D134-4D69-9DB0-A60F3942B4D9}" type="pres">
      <dgm:prSet presAssocID="{FCF3AE78-AF66-4665-A4C1-0761A690D061}" presName="childText" presStyleLbl="conFgAcc1" presStyleIdx="0" presStyleCnt="2">
        <dgm:presLayoutVars>
          <dgm:bulletEnabled val="1"/>
        </dgm:presLayoutVars>
      </dgm:prSet>
      <dgm:spPr/>
      <dgm:t>
        <a:bodyPr/>
        <a:lstStyle/>
        <a:p>
          <a:endParaRPr lang="en-US"/>
        </a:p>
      </dgm:t>
    </dgm:pt>
    <dgm:pt modelId="{CCAACF0F-3F4E-448C-86B5-63E9EEBA1ED8}" type="pres">
      <dgm:prSet presAssocID="{32ECC06B-3B3B-45F8-B7F8-38FAE943C1E5}" presName="spaceBetweenRectangles" presStyleCnt="0"/>
      <dgm:spPr/>
    </dgm:pt>
    <dgm:pt modelId="{98D9319C-A263-48AA-86CB-37478DF23704}" type="pres">
      <dgm:prSet presAssocID="{89FCA2DE-F467-49B8-B9BD-213C2D53155F}" presName="parentLin" presStyleCnt="0"/>
      <dgm:spPr/>
    </dgm:pt>
    <dgm:pt modelId="{BFF3FEA9-3565-42EE-847F-C619B091DF65}" type="pres">
      <dgm:prSet presAssocID="{89FCA2DE-F467-49B8-B9BD-213C2D53155F}" presName="parentLeftMargin" presStyleLbl="node1" presStyleIdx="0" presStyleCnt="2"/>
      <dgm:spPr/>
      <dgm:t>
        <a:bodyPr/>
        <a:lstStyle/>
        <a:p>
          <a:endParaRPr lang="en-US"/>
        </a:p>
      </dgm:t>
    </dgm:pt>
    <dgm:pt modelId="{BC08E45C-F5D9-4A63-97F2-02EE1869A556}" type="pres">
      <dgm:prSet presAssocID="{89FCA2DE-F467-49B8-B9BD-213C2D53155F}" presName="parentText" presStyleLbl="node1" presStyleIdx="1" presStyleCnt="2">
        <dgm:presLayoutVars>
          <dgm:chMax val="0"/>
          <dgm:bulletEnabled val="1"/>
        </dgm:presLayoutVars>
      </dgm:prSet>
      <dgm:spPr/>
      <dgm:t>
        <a:bodyPr/>
        <a:lstStyle/>
        <a:p>
          <a:endParaRPr lang="en-US"/>
        </a:p>
      </dgm:t>
    </dgm:pt>
    <dgm:pt modelId="{265AAD27-170F-4331-9B87-A54570D6CCD1}" type="pres">
      <dgm:prSet presAssocID="{89FCA2DE-F467-49B8-B9BD-213C2D53155F}" presName="negativeSpace" presStyleCnt="0"/>
      <dgm:spPr/>
    </dgm:pt>
    <dgm:pt modelId="{0B28565E-6A16-4CFE-82C8-BDCC7BEDA3C9}" type="pres">
      <dgm:prSet presAssocID="{89FCA2DE-F467-49B8-B9BD-213C2D53155F}" presName="childText" presStyleLbl="conFgAcc1" presStyleIdx="1" presStyleCnt="2">
        <dgm:presLayoutVars>
          <dgm:bulletEnabled val="1"/>
        </dgm:presLayoutVars>
      </dgm:prSet>
      <dgm:spPr/>
      <dgm:t>
        <a:bodyPr/>
        <a:lstStyle/>
        <a:p>
          <a:endParaRPr lang="en-US"/>
        </a:p>
      </dgm:t>
    </dgm:pt>
  </dgm:ptLst>
  <dgm:cxnLst>
    <dgm:cxn modelId="{FFCE2F95-8588-4CA0-9C98-2598F179340E}" type="presOf" srcId="{89FCA2DE-F467-49B8-B9BD-213C2D53155F}" destId="{BC08E45C-F5D9-4A63-97F2-02EE1869A556}" srcOrd="1" destOrd="0" presId="urn:microsoft.com/office/officeart/2005/8/layout/list1"/>
    <dgm:cxn modelId="{28DBC208-C276-4516-AC87-D160D95A3382}" srcId="{FCF3AE78-AF66-4665-A4C1-0761A690D061}" destId="{4FE80D5A-3F46-4A04-84EA-02EE76169579}" srcOrd="0" destOrd="0" parTransId="{46B865B6-169A-4BCF-8822-324F61FD9D0E}" sibTransId="{D9E3D176-C593-4B38-8676-1F85B834D004}"/>
    <dgm:cxn modelId="{8DD53C93-07CA-4386-B44F-FA5BAE656102}" type="presOf" srcId="{89FCA2DE-F467-49B8-B9BD-213C2D53155F}" destId="{BFF3FEA9-3565-42EE-847F-C619B091DF65}" srcOrd="0" destOrd="0" presId="urn:microsoft.com/office/officeart/2005/8/layout/list1"/>
    <dgm:cxn modelId="{9CB60774-1371-44F8-9936-CB7DF9E858BB}" type="presOf" srcId="{C3855FE9-801E-42A3-9A15-D63B36EE0584}" destId="{9B2ADC29-C22A-4F91-8C47-A8C4B386D063}" srcOrd="0" destOrd="0" presId="urn:microsoft.com/office/officeart/2005/8/layout/list1"/>
    <dgm:cxn modelId="{3A273D69-3641-45A9-96F3-18A93BA5D70C}" type="presOf" srcId="{A45E2A0E-4A2E-412A-B274-7C3EE810DA67}" destId="{0B28565E-6A16-4CFE-82C8-BDCC7BEDA3C9}" srcOrd="0" destOrd="0" presId="urn:microsoft.com/office/officeart/2005/8/layout/list1"/>
    <dgm:cxn modelId="{0703BF94-74F4-4201-A1B6-77B8826A784D}" srcId="{89FCA2DE-F467-49B8-B9BD-213C2D53155F}" destId="{A45E2A0E-4A2E-412A-B274-7C3EE810DA67}" srcOrd="0" destOrd="0" parTransId="{254739D4-15D0-4D0A-BB38-DD72BD203992}" sibTransId="{9018B183-6343-4B70-B686-1C2FF8663E49}"/>
    <dgm:cxn modelId="{3D688569-EEA4-4A8C-8D97-9811C21F8CE4}" type="presOf" srcId="{FCF3AE78-AF66-4665-A4C1-0761A690D061}" destId="{67C27AAA-7027-4A75-84D7-2C05D3A292FA}" srcOrd="1" destOrd="0" presId="urn:microsoft.com/office/officeart/2005/8/layout/list1"/>
    <dgm:cxn modelId="{6CEBBF49-FDB0-446E-9080-AFBA206658D9}" srcId="{C3855FE9-801E-42A3-9A15-D63B36EE0584}" destId="{FCF3AE78-AF66-4665-A4C1-0761A690D061}" srcOrd="0" destOrd="0" parTransId="{FC90BB86-05DD-4945-9A45-CDFF5053D1AD}" sibTransId="{32ECC06B-3B3B-45F8-B7F8-38FAE943C1E5}"/>
    <dgm:cxn modelId="{64D6CDD4-283F-441C-A723-CAA5C443B3A5}" srcId="{C3855FE9-801E-42A3-9A15-D63B36EE0584}" destId="{89FCA2DE-F467-49B8-B9BD-213C2D53155F}" srcOrd="1" destOrd="0" parTransId="{A0D3356D-3073-4F5B-A85E-BBA09FAEC3B9}" sibTransId="{82720B88-6AD5-4EC1-8728-B088F142542B}"/>
    <dgm:cxn modelId="{DD52558E-6D7D-40DF-8FCA-218E794AA271}" type="presOf" srcId="{FCF3AE78-AF66-4665-A4C1-0761A690D061}" destId="{07FA4B2D-9B20-484B-BE15-E406A5A5702D}" srcOrd="0" destOrd="0" presId="urn:microsoft.com/office/officeart/2005/8/layout/list1"/>
    <dgm:cxn modelId="{0F28CEEE-C0F8-47CE-9F26-4AA0F9566096}" type="presOf" srcId="{4FE80D5A-3F46-4A04-84EA-02EE76169579}" destId="{00D34F78-D134-4D69-9DB0-A60F3942B4D9}" srcOrd="0" destOrd="0" presId="urn:microsoft.com/office/officeart/2005/8/layout/list1"/>
    <dgm:cxn modelId="{A0FA0853-26D3-4F95-BDB3-63CFD8B3A22B}" type="presParOf" srcId="{9B2ADC29-C22A-4F91-8C47-A8C4B386D063}" destId="{CC6C165E-5970-43F5-9BBA-FD9872671164}" srcOrd="0" destOrd="0" presId="urn:microsoft.com/office/officeart/2005/8/layout/list1"/>
    <dgm:cxn modelId="{B20262DE-CAFD-4AD5-83D6-897396079F6E}" type="presParOf" srcId="{CC6C165E-5970-43F5-9BBA-FD9872671164}" destId="{07FA4B2D-9B20-484B-BE15-E406A5A5702D}" srcOrd="0" destOrd="0" presId="urn:microsoft.com/office/officeart/2005/8/layout/list1"/>
    <dgm:cxn modelId="{33D92395-6C71-40E9-B462-7E2D47992DC8}" type="presParOf" srcId="{CC6C165E-5970-43F5-9BBA-FD9872671164}" destId="{67C27AAA-7027-4A75-84D7-2C05D3A292FA}" srcOrd="1" destOrd="0" presId="urn:microsoft.com/office/officeart/2005/8/layout/list1"/>
    <dgm:cxn modelId="{8825E2C6-5C21-4321-884B-465AF04FA9F6}" type="presParOf" srcId="{9B2ADC29-C22A-4F91-8C47-A8C4B386D063}" destId="{6FF9F1F7-3B91-4077-ADE8-FCE2D21A3D5D}" srcOrd="1" destOrd="0" presId="urn:microsoft.com/office/officeart/2005/8/layout/list1"/>
    <dgm:cxn modelId="{1448EACD-766E-4C3C-8141-E8F7F49EEADA}" type="presParOf" srcId="{9B2ADC29-C22A-4F91-8C47-A8C4B386D063}" destId="{00D34F78-D134-4D69-9DB0-A60F3942B4D9}" srcOrd="2" destOrd="0" presId="urn:microsoft.com/office/officeart/2005/8/layout/list1"/>
    <dgm:cxn modelId="{7B7119F1-3DB2-41CA-B564-B4F5399F8406}" type="presParOf" srcId="{9B2ADC29-C22A-4F91-8C47-A8C4B386D063}" destId="{CCAACF0F-3F4E-448C-86B5-63E9EEBA1ED8}" srcOrd="3" destOrd="0" presId="urn:microsoft.com/office/officeart/2005/8/layout/list1"/>
    <dgm:cxn modelId="{49A2B9E0-ADC5-45B5-90C6-A0C2AB0E820A}" type="presParOf" srcId="{9B2ADC29-C22A-4F91-8C47-A8C4B386D063}" destId="{98D9319C-A263-48AA-86CB-37478DF23704}" srcOrd="4" destOrd="0" presId="urn:microsoft.com/office/officeart/2005/8/layout/list1"/>
    <dgm:cxn modelId="{8E118ABF-F223-4755-9CA6-36EAC58BA7C3}" type="presParOf" srcId="{98D9319C-A263-48AA-86CB-37478DF23704}" destId="{BFF3FEA9-3565-42EE-847F-C619B091DF65}" srcOrd="0" destOrd="0" presId="urn:microsoft.com/office/officeart/2005/8/layout/list1"/>
    <dgm:cxn modelId="{C9B7D7B7-F1E7-447C-8296-A473A5947800}" type="presParOf" srcId="{98D9319C-A263-48AA-86CB-37478DF23704}" destId="{BC08E45C-F5D9-4A63-97F2-02EE1869A556}" srcOrd="1" destOrd="0" presId="urn:microsoft.com/office/officeart/2005/8/layout/list1"/>
    <dgm:cxn modelId="{5E303EE4-1F16-4D6D-A284-82676E2C1CBF}" type="presParOf" srcId="{9B2ADC29-C22A-4F91-8C47-A8C4B386D063}" destId="{265AAD27-170F-4331-9B87-A54570D6CCD1}" srcOrd="5" destOrd="0" presId="urn:microsoft.com/office/officeart/2005/8/layout/list1"/>
    <dgm:cxn modelId="{C17C6734-C263-41A3-A357-AAAD36C5660B}" type="presParOf" srcId="{9B2ADC29-C22A-4F91-8C47-A8C4B386D063}" destId="{0B28565E-6A16-4CFE-82C8-BDCC7BEDA3C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8FBAA9-31D9-4CD0-B9BB-7DF0EFEE75B3}" type="doc">
      <dgm:prSet loTypeId="urn:microsoft.com/office/officeart/2017/3/layout/HorizontalPathTimeline" loCatId="process" qsTypeId="urn:microsoft.com/office/officeart/2005/8/quickstyle/simple4" qsCatId="simple" csTypeId="urn:microsoft.com/office/officeart/2005/8/colors/colorful2" csCatId="colorful" phldr="1"/>
      <dgm:spPr/>
      <dgm:t>
        <a:bodyPr/>
        <a:lstStyle/>
        <a:p>
          <a:endParaRPr lang="en-US"/>
        </a:p>
      </dgm:t>
    </dgm:pt>
    <dgm:pt modelId="{9B475340-CB49-4B07-BE73-4225E9D112EE}">
      <dgm:prSet/>
      <dgm:spPr/>
      <dgm:t>
        <a:bodyPr/>
        <a:lstStyle/>
        <a:p>
          <a:pPr>
            <a:defRPr b="1"/>
          </a:pPr>
          <a:r>
            <a:rPr lang="en-US"/>
            <a:t>1398</a:t>
          </a:r>
        </a:p>
      </dgm:t>
    </dgm:pt>
    <dgm:pt modelId="{0A6C2B82-0239-4632-9963-BE7B90039EF8}" type="parTrans" cxnId="{664E68A4-14CB-42FE-8A2C-8B4E204E6B6E}">
      <dgm:prSet/>
      <dgm:spPr/>
      <dgm:t>
        <a:bodyPr/>
        <a:lstStyle/>
        <a:p>
          <a:endParaRPr lang="en-US"/>
        </a:p>
      </dgm:t>
    </dgm:pt>
    <dgm:pt modelId="{2800BF53-B2E6-44C7-9420-7C4F0A21845C}" type="sibTrans" cxnId="{664E68A4-14CB-42FE-8A2C-8B4E204E6B6E}">
      <dgm:prSet/>
      <dgm:spPr/>
      <dgm:t>
        <a:bodyPr/>
        <a:lstStyle/>
        <a:p>
          <a:endParaRPr lang="en-US"/>
        </a:p>
      </dgm:t>
    </dgm:pt>
    <dgm:pt modelId="{80B72535-8EE2-4966-88DC-FA11E5A4F7BC}">
      <dgm:prSet/>
      <dgm:spPr/>
      <dgm:t>
        <a:bodyPr/>
        <a:lstStyle/>
        <a:p>
          <a:r>
            <a:rPr lang="en-US"/>
            <a:t>Fatwa issued in Judicial Conference held in Makkah in Shaban 1398 AH.</a:t>
          </a:r>
        </a:p>
      </dgm:t>
    </dgm:pt>
    <dgm:pt modelId="{A0E9ECB5-6AC5-4279-B3F8-874FD99E2081}" type="parTrans" cxnId="{EEDA58BE-9EDF-4C6C-B3AE-BDFBBF1D9B61}">
      <dgm:prSet/>
      <dgm:spPr/>
      <dgm:t>
        <a:bodyPr/>
        <a:lstStyle/>
        <a:p>
          <a:endParaRPr lang="en-US"/>
        </a:p>
      </dgm:t>
    </dgm:pt>
    <dgm:pt modelId="{F8313D07-DDFC-479B-AFA5-1C4F52DEE23E}" type="sibTrans" cxnId="{EEDA58BE-9EDF-4C6C-B3AE-BDFBBF1D9B61}">
      <dgm:prSet/>
      <dgm:spPr/>
      <dgm:t>
        <a:bodyPr/>
        <a:lstStyle/>
        <a:p>
          <a:endParaRPr lang="en-US"/>
        </a:p>
      </dgm:t>
    </dgm:pt>
    <dgm:pt modelId="{8A257F0F-C24B-4F3E-B768-76CB8F8C99F0}">
      <dgm:prSet/>
      <dgm:spPr/>
      <dgm:t>
        <a:bodyPr/>
        <a:lstStyle/>
        <a:p>
          <a:pPr>
            <a:defRPr b="1"/>
          </a:pPr>
          <a:r>
            <a:rPr lang="en-US"/>
            <a:t>27 Dec. 1926</a:t>
          </a:r>
        </a:p>
      </dgm:t>
    </dgm:pt>
    <dgm:pt modelId="{1DCEB59B-73FF-4D0C-9FC3-B62BF6D2F7AD}" type="parTrans" cxnId="{CE5B0408-A2BC-4912-AFC7-06915FF17736}">
      <dgm:prSet/>
      <dgm:spPr/>
      <dgm:t>
        <a:bodyPr/>
        <a:lstStyle/>
        <a:p>
          <a:endParaRPr lang="en-US"/>
        </a:p>
      </dgm:t>
    </dgm:pt>
    <dgm:pt modelId="{BE4756D8-0724-4B0C-879A-19A78814BC85}" type="sibTrans" cxnId="{CE5B0408-A2BC-4912-AFC7-06915FF17736}">
      <dgm:prSet/>
      <dgm:spPr/>
      <dgm:t>
        <a:bodyPr/>
        <a:lstStyle/>
        <a:p>
          <a:endParaRPr lang="en-US"/>
        </a:p>
      </dgm:t>
    </dgm:pt>
    <dgm:pt modelId="{8F5BE8D7-C9D4-41CC-9928-66054F8DA255}">
      <dgm:prSet/>
      <dgm:spPr/>
      <dgm:t>
        <a:bodyPr/>
        <a:lstStyle/>
        <a:p>
          <a:r>
            <a:rPr lang="en-US"/>
            <a:t>Verdict of Supreme Court of Egypt on Dec. 27, 1926.</a:t>
          </a:r>
        </a:p>
      </dgm:t>
    </dgm:pt>
    <dgm:pt modelId="{2EF328DF-670E-4FC4-9926-3A29B7CA9C97}" type="parTrans" cxnId="{5CE858D8-C6E3-4530-88B5-B413F51CF771}">
      <dgm:prSet/>
      <dgm:spPr/>
      <dgm:t>
        <a:bodyPr/>
        <a:lstStyle/>
        <a:p>
          <a:endParaRPr lang="en-US"/>
        </a:p>
      </dgm:t>
    </dgm:pt>
    <dgm:pt modelId="{EC6E8587-E955-4CD1-8D5A-B3C1395D0FF9}" type="sibTrans" cxnId="{5CE858D8-C6E3-4530-88B5-B413F51CF771}">
      <dgm:prSet/>
      <dgm:spPr/>
      <dgm:t>
        <a:bodyPr/>
        <a:lstStyle/>
        <a:p>
          <a:endParaRPr lang="en-US"/>
        </a:p>
      </dgm:t>
    </dgm:pt>
    <dgm:pt modelId="{45260C8F-7485-4F39-9ED0-780D3BA41176}">
      <dgm:prSet/>
      <dgm:spPr/>
      <dgm:t>
        <a:bodyPr/>
        <a:lstStyle/>
        <a:p>
          <a:pPr>
            <a:defRPr b="1"/>
          </a:pPr>
          <a:r>
            <a:rPr lang="en-US"/>
            <a:t>1965</a:t>
          </a:r>
        </a:p>
      </dgm:t>
    </dgm:pt>
    <dgm:pt modelId="{DBA941C9-F161-4EDA-B9B6-236834957FDB}" type="parTrans" cxnId="{26CFA03D-CA85-4A1F-9C1A-3FB57ED866D4}">
      <dgm:prSet/>
      <dgm:spPr/>
      <dgm:t>
        <a:bodyPr/>
        <a:lstStyle/>
        <a:p>
          <a:endParaRPr lang="en-US"/>
        </a:p>
      </dgm:t>
    </dgm:pt>
    <dgm:pt modelId="{8E86447A-789D-4B6C-8B61-F8588B10716D}" type="sibTrans" cxnId="{26CFA03D-CA85-4A1F-9C1A-3FB57ED866D4}">
      <dgm:prSet/>
      <dgm:spPr/>
      <dgm:t>
        <a:bodyPr/>
        <a:lstStyle/>
        <a:p>
          <a:endParaRPr lang="en-US"/>
        </a:p>
      </dgm:t>
    </dgm:pt>
    <dgm:pt modelId="{0C4EBBD5-6211-41A7-A610-A324201E8CB1}">
      <dgm:prSet/>
      <dgm:spPr/>
      <dgm:t>
        <a:bodyPr/>
        <a:lstStyle/>
        <a:p>
          <a:r>
            <a:rPr lang="en-US"/>
            <a:t>Unanimous resolutions and fatwa by Ulama in the Muslim League Conference in Cairo in 1965.</a:t>
          </a:r>
        </a:p>
      </dgm:t>
    </dgm:pt>
    <dgm:pt modelId="{EAE988EE-2130-4E30-8945-05D705758722}" type="parTrans" cxnId="{FFA56267-E731-493A-9203-F39E4D5D6CA8}">
      <dgm:prSet/>
      <dgm:spPr/>
      <dgm:t>
        <a:bodyPr/>
        <a:lstStyle/>
        <a:p>
          <a:endParaRPr lang="en-US"/>
        </a:p>
      </dgm:t>
    </dgm:pt>
    <dgm:pt modelId="{BDAEEE29-EBEC-48D0-806E-F46345F11D94}" type="sibTrans" cxnId="{FFA56267-E731-493A-9203-F39E4D5D6CA8}">
      <dgm:prSet/>
      <dgm:spPr/>
      <dgm:t>
        <a:bodyPr/>
        <a:lstStyle/>
        <a:p>
          <a:endParaRPr lang="en-US"/>
        </a:p>
      </dgm:t>
    </dgm:pt>
    <dgm:pt modelId="{F5894FBE-A15C-4E2A-A5F0-DCB0A1FBB3DE}">
      <dgm:prSet/>
      <dgm:spPr/>
      <dgm:t>
        <a:bodyPr/>
        <a:lstStyle/>
        <a:p>
          <a:pPr>
            <a:defRPr b="1"/>
          </a:pPr>
          <a:r>
            <a:rPr lang="en-US"/>
            <a:t>6 May 1972</a:t>
          </a:r>
        </a:p>
      </dgm:t>
    </dgm:pt>
    <dgm:pt modelId="{71C54866-DB3E-42DF-B4F8-7257C668DE47}" type="parTrans" cxnId="{8942A0EA-6D89-4428-BB2A-9DA94370FE9D}">
      <dgm:prSet/>
      <dgm:spPr/>
      <dgm:t>
        <a:bodyPr/>
        <a:lstStyle/>
        <a:p>
          <a:endParaRPr lang="en-US"/>
        </a:p>
      </dgm:t>
    </dgm:pt>
    <dgm:pt modelId="{F25A6C07-836B-4BA8-A5EB-1D0944945BBA}" type="sibTrans" cxnId="{8942A0EA-6D89-4428-BB2A-9DA94370FE9D}">
      <dgm:prSet/>
      <dgm:spPr/>
      <dgm:t>
        <a:bodyPr/>
        <a:lstStyle/>
        <a:p>
          <a:endParaRPr lang="en-US"/>
        </a:p>
      </dgm:t>
    </dgm:pt>
    <dgm:pt modelId="{BC0D5817-FA89-4751-B7B6-4A3CB5D9ADB6}">
      <dgm:prSet/>
      <dgm:spPr/>
      <dgm:t>
        <a:bodyPr/>
        <a:lstStyle/>
        <a:p>
          <a:r>
            <a:rPr lang="en-US"/>
            <a:t>Unanimous decision by Muslim Scholars in seminar held in Morocco on May 6, 1972.</a:t>
          </a:r>
        </a:p>
      </dgm:t>
    </dgm:pt>
    <dgm:pt modelId="{3CAC3391-6950-41D3-9500-FD7D387D5E86}" type="parTrans" cxnId="{2E052446-5557-41B4-9EB2-167DA4CBC9CF}">
      <dgm:prSet/>
      <dgm:spPr/>
      <dgm:t>
        <a:bodyPr/>
        <a:lstStyle/>
        <a:p>
          <a:endParaRPr lang="en-US"/>
        </a:p>
      </dgm:t>
    </dgm:pt>
    <dgm:pt modelId="{7AA5BD9F-5A2D-4153-BDFE-9C51343AA809}" type="sibTrans" cxnId="{2E052446-5557-41B4-9EB2-167DA4CBC9CF}">
      <dgm:prSet/>
      <dgm:spPr/>
      <dgm:t>
        <a:bodyPr/>
        <a:lstStyle/>
        <a:p>
          <a:endParaRPr lang="en-US"/>
        </a:p>
      </dgm:t>
    </dgm:pt>
    <dgm:pt modelId="{EF7216DF-0A6B-4BD0-BD8D-06D84FA04264}" type="pres">
      <dgm:prSet presAssocID="{438FBAA9-31D9-4CD0-B9BB-7DF0EFEE75B3}" presName="root" presStyleCnt="0">
        <dgm:presLayoutVars>
          <dgm:chMax/>
          <dgm:chPref/>
          <dgm:animLvl val="lvl"/>
        </dgm:presLayoutVars>
      </dgm:prSet>
      <dgm:spPr/>
      <dgm:t>
        <a:bodyPr/>
        <a:lstStyle/>
        <a:p>
          <a:endParaRPr lang="en-US"/>
        </a:p>
      </dgm:t>
    </dgm:pt>
    <dgm:pt modelId="{743D5310-30B8-4595-B21A-5DEE17BB3C15}" type="pres">
      <dgm:prSet presAssocID="{438FBAA9-31D9-4CD0-B9BB-7DF0EFEE75B3}" presName="divider" presStyleLbl="node1" presStyleIdx="0" presStyleCnt="1"/>
      <dgm:spPr/>
    </dgm:pt>
    <dgm:pt modelId="{C237C10D-A624-4DD5-9B6D-CF1FA770B673}" type="pres">
      <dgm:prSet presAssocID="{438FBAA9-31D9-4CD0-B9BB-7DF0EFEE75B3}" presName="nodes" presStyleCnt="0">
        <dgm:presLayoutVars>
          <dgm:chMax/>
          <dgm:chPref/>
          <dgm:animLvl val="lvl"/>
        </dgm:presLayoutVars>
      </dgm:prSet>
      <dgm:spPr/>
    </dgm:pt>
    <dgm:pt modelId="{4448B671-B5B7-4DA5-B25F-881050D31101}" type="pres">
      <dgm:prSet presAssocID="{9B475340-CB49-4B07-BE73-4225E9D112EE}" presName="composite" presStyleCnt="0"/>
      <dgm:spPr/>
    </dgm:pt>
    <dgm:pt modelId="{2A00A559-5802-4E07-B27A-8228FCF5B5C5}" type="pres">
      <dgm:prSet presAssocID="{9B475340-CB49-4B07-BE73-4225E9D112EE}" presName="L1TextContainer" presStyleLbl="revTx" presStyleIdx="0" presStyleCnt="4">
        <dgm:presLayoutVars>
          <dgm:chMax val="1"/>
          <dgm:chPref val="1"/>
          <dgm:bulletEnabled val="1"/>
        </dgm:presLayoutVars>
      </dgm:prSet>
      <dgm:spPr/>
      <dgm:t>
        <a:bodyPr/>
        <a:lstStyle/>
        <a:p>
          <a:endParaRPr lang="en-US"/>
        </a:p>
      </dgm:t>
    </dgm:pt>
    <dgm:pt modelId="{50DCD9B0-1567-4CA0-AC9C-CFA63AC707D2}" type="pres">
      <dgm:prSet presAssocID="{9B475340-CB49-4B07-BE73-4225E9D112EE}" presName="L2TextContainerWrapper" presStyleCnt="0">
        <dgm:presLayoutVars>
          <dgm:chMax val="0"/>
          <dgm:chPref val="0"/>
          <dgm:bulletEnabled val="1"/>
        </dgm:presLayoutVars>
      </dgm:prSet>
      <dgm:spPr/>
    </dgm:pt>
    <dgm:pt modelId="{144EA66F-42AD-4F1E-B407-04DAFC68C2E7}" type="pres">
      <dgm:prSet presAssocID="{9B475340-CB49-4B07-BE73-4225E9D112EE}" presName="L2TextContainer" presStyleLbl="bgAccFollowNode1" presStyleIdx="0" presStyleCnt="4"/>
      <dgm:spPr/>
      <dgm:t>
        <a:bodyPr/>
        <a:lstStyle/>
        <a:p>
          <a:endParaRPr lang="en-US"/>
        </a:p>
      </dgm:t>
    </dgm:pt>
    <dgm:pt modelId="{6DE8F96D-336B-466B-B6F6-DBC8D2648C11}" type="pres">
      <dgm:prSet presAssocID="{9B475340-CB49-4B07-BE73-4225E9D112EE}" presName="FlexibleEmptyPlaceHolder" presStyleCnt="0"/>
      <dgm:spPr/>
    </dgm:pt>
    <dgm:pt modelId="{6C30EC62-58EC-4E1E-AC23-3892C420AE9A}" type="pres">
      <dgm:prSet presAssocID="{9B475340-CB49-4B07-BE73-4225E9D112EE}" presName="ConnectLine" presStyleLbl="alignNode1" presStyleIdx="0" presStyleCnt="4"/>
      <dgm:spPr>
        <a:blipFill rotWithShape="0">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blip>
          <a:tile tx="0" ty="0" sx="100000" sy="100000" flip="none" algn="tl"/>
        </a:blipFill>
        <a:ln w="6350" cap="rnd" cmpd="sng" algn="ctr">
          <a:solidFill>
            <a:schemeClr val="accent2">
              <a:hueOff val="0"/>
              <a:satOff val="0"/>
              <a:lumOff val="0"/>
              <a:alphaOff val="0"/>
            </a:schemeClr>
          </a:solidFill>
          <a:prstDash val="dash"/>
        </a:ln>
        <a:effectLst/>
      </dgm:spPr>
    </dgm:pt>
    <dgm:pt modelId="{135D2D12-5F55-43F6-BAC5-7B4010790E33}" type="pres">
      <dgm:prSet presAssocID="{9B475340-CB49-4B07-BE73-4225E9D112EE}" presName="ConnectorPoint" presStyleLbl="fgAcc1" presStyleIdx="0" presStyleCnt="4"/>
      <dgm:spPr>
        <a:solidFill>
          <a:schemeClr val="lt1">
            <a:alpha val="90000"/>
            <a:hueOff val="0"/>
            <a:satOff val="0"/>
            <a:lumOff val="0"/>
            <a:alphaOff val="0"/>
          </a:schemeClr>
        </a:solidFill>
        <a:ln w="9525" cap="rnd" cmpd="sng" algn="ctr">
          <a:noFill/>
          <a:prstDash val="solid"/>
        </a:ln>
        <a:effectLst/>
      </dgm:spPr>
    </dgm:pt>
    <dgm:pt modelId="{F70990D8-D680-47FB-B966-F293A3932ACA}" type="pres">
      <dgm:prSet presAssocID="{9B475340-CB49-4B07-BE73-4225E9D112EE}" presName="EmptyPlaceHolder" presStyleCnt="0"/>
      <dgm:spPr/>
    </dgm:pt>
    <dgm:pt modelId="{D370751C-1459-428C-AC70-D3A5697DC843}" type="pres">
      <dgm:prSet presAssocID="{2800BF53-B2E6-44C7-9420-7C4F0A21845C}" presName="spaceBetweenRectangles" presStyleCnt="0"/>
      <dgm:spPr/>
    </dgm:pt>
    <dgm:pt modelId="{CFB6A2C3-D3E7-4670-855D-9AFEE9D1A2B5}" type="pres">
      <dgm:prSet presAssocID="{8A257F0F-C24B-4F3E-B768-76CB8F8C99F0}" presName="composite" presStyleCnt="0"/>
      <dgm:spPr/>
    </dgm:pt>
    <dgm:pt modelId="{D574496B-1A1C-47EA-8750-A388EDA58536}" type="pres">
      <dgm:prSet presAssocID="{8A257F0F-C24B-4F3E-B768-76CB8F8C99F0}" presName="L1TextContainer" presStyleLbl="revTx" presStyleIdx="1" presStyleCnt="4">
        <dgm:presLayoutVars>
          <dgm:chMax val="1"/>
          <dgm:chPref val="1"/>
          <dgm:bulletEnabled val="1"/>
        </dgm:presLayoutVars>
      </dgm:prSet>
      <dgm:spPr/>
      <dgm:t>
        <a:bodyPr/>
        <a:lstStyle/>
        <a:p>
          <a:endParaRPr lang="en-US"/>
        </a:p>
      </dgm:t>
    </dgm:pt>
    <dgm:pt modelId="{1BFC2B00-9333-45A6-A4BB-9A79AD408CBB}" type="pres">
      <dgm:prSet presAssocID="{8A257F0F-C24B-4F3E-B768-76CB8F8C99F0}" presName="L2TextContainerWrapper" presStyleCnt="0">
        <dgm:presLayoutVars>
          <dgm:chMax val="0"/>
          <dgm:chPref val="0"/>
          <dgm:bulletEnabled val="1"/>
        </dgm:presLayoutVars>
      </dgm:prSet>
      <dgm:spPr/>
    </dgm:pt>
    <dgm:pt modelId="{AB3B7D84-32DF-4DAF-BC5B-FB856C1E19A7}" type="pres">
      <dgm:prSet presAssocID="{8A257F0F-C24B-4F3E-B768-76CB8F8C99F0}" presName="L2TextContainer" presStyleLbl="bgAccFollowNode1" presStyleIdx="1" presStyleCnt="4"/>
      <dgm:spPr/>
      <dgm:t>
        <a:bodyPr/>
        <a:lstStyle/>
        <a:p>
          <a:endParaRPr lang="en-US"/>
        </a:p>
      </dgm:t>
    </dgm:pt>
    <dgm:pt modelId="{AF193EFE-ABC3-433D-987C-1589D280A717}" type="pres">
      <dgm:prSet presAssocID="{8A257F0F-C24B-4F3E-B768-76CB8F8C99F0}" presName="FlexibleEmptyPlaceHolder" presStyleCnt="0"/>
      <dgm:spPr/>
    </dgm:pt>
    <dgm:pt modelId="{5C9AF919-8473-4C6D-A727-4E6CE08BBCCC}" type="pres">
      <dgm:prSet presAssocID="{8A257F0F-C24B-4F3E-B768-76CB8F8C99F0}" presName="ConnectLine" presStyleLbl="alignNode1" presStyleIdx="1" presStyleCnt="4"/>
      <dgm:spPr>
        <a:blipFill rotWithShape="0">
          <a:blip xmlns:r="http://schemas.openxmlformats.org/officeDocument/2006/relationships" r:embed="rId1">
            <a:duotone>
              <a:schemeClr val="accent2">
                <a:hueOff val="-1292792"/>
                <a:satOff val="-2924"/>
                <a:lumOff val="-1895"/>
                <a:alphaOff val="0"/>
                <a:shade val="20000"/>
                <a:satMod val="200000"/>
              </a:schemeClr>
              <a:schemeClr val="accent2">
                <a:hueOff val="-1292792"/>
                <a:satOff val="-2924"/>
                <a:lumOff val="-1895"/>
                <a:alphaOff val="0"/>
                <a:tint val="12000"/>
                <a:satMod val="190000"/>
              </a:schemeClr>
            </a:duotone>
          </a:blip>
          <a:tile tx="0" ty="0" sx="100000" sy="100000" flip="none" algn="tl"/>
        </a:blipFill>
        <a:ln w="6350" cap="rnd" cmpd="sng" algn="ctr">
          <a:solidFill>
            <a:schemeClr val="accent2">
              <a:hueOff val="-1292792"/>
              <a:satOff val="-2924"/>
              <a:lumOff val="-1895"/>
              <a:alphaOff val="0"/>
            </a:schemeClr>
          </a:solidFill>
          <a:prstDash val="dash"/>
        </a:ln>
        <a:effectLst/>
      </dgm:spPr>
    </dgm:pt>
    <dgm:pt modelId="{E573799C-A183-4488-AE02-157B3D234A1F}" type="pres">
      <dgm:prSet presAssocID="{8A257F0F-C24B-4F3E-B768-76CB8F8C99F0}" presName="ConnectorPoint" presStyleLbl="fgAcc1" presStyleIdx="1" presStyleCnt="4"/>
      <dgm:spPr>
        <a:solidFill>
          <a:schemeClr val="lt1">
            <a:alpha val="90000"/>
            <a:hueOff val="0"/>
            <a:satOff val="0"/>
            <a:lumOff val="0"/>
            <a:alphaOff val="0"/>
          </a:schemeClr>
        </a:solidFill>
        <a:ln w="9525" cap="rnd" cmpd="sng" algn="ctr">
          <a:noFill/>
          <a:prstDash val="solid"/>
        </a:ln>
        <a:effectLst/>
      </dgm:spPr>
    </dgm:pt>
    <dgm:pt modelId="{0F110450-AFC9-4DE8-B19E-62C5E39029F7}" type="pres">
      <dgm:prSet presAssocID="{8A257F0F-C24B-4F3E-B768-76CB8F8C99F0}" presName="EmptyPlaceHolder" presStyleCnt="0"/>
      <dgm:spPr/>
    </dgm:pt>
    <dgm:pt modelId="{FA92ACDD-6B43-419D-82C6-CB8E54773D8B}" type="pres">
      <dgm:prSet presAssocID="{BE4756D8-0724-4B0C-879A-19A78814BC85}" presName="spaceBetweenRectangles" presStyleCnt="0"/>
      <dgm:spPr/>
    </dgm:pt>
    <dgm:pt modelId="{C4D5663B-2A8F-4D50-B860-7FCA138615D3}" type="pres">
      <dgm:prSet presAssocID="{45260C8F-7485-4F39-9ED0-780D3BA41176}" presName="composite" presStyleCnt="0"/>
      <dgm:spPr/>
    </dgm:pt>
    <dgm:pt modelId="{3E7B1521-2622-4120-81A8-B8A5AFF74141}" type="pres">
      <dgm:prSet presAssocID="{45260C8F-7485-4F39-9ED0-780D3BA41176}" presName="L1TextContainer" presStyleLbl="revTx" presStyleIdx="2" presStyleCnt="4">
        <dgm:presLayoutVars>
          <dgm:chMax val="1"/>
          <dgm:chPref val="1"/>
          <dgm:bulletEnabled val="1"/>
        </dgm:presLayoutVars>
      </dgm:prSet>
      <dgm:spPr/>
      <dgm:t>
        <a:bodyPr/>
        <a:lstStyle/>
        <a:p>
          <a:endParaRPr lang="en-US"/>
        </a:p>
      </dgm:t>
    </dgm:pt>
    <dgm:pt modelId="{1ED791DF-BDA9-44D7-AE6F-251D16CE7306}" type="pres">
      <dgm:prSet presAssocID="{45260C8F-7485-4F39-9ED0-780D3BA41176}" presName="L2TextContainerWrapper" presStyleCnt="0">
        <dgm:presLayoutVars>
          <dgm:chMax val="0"/>
          <dgm:chPref val="0"/>
          <dgm:bulletEnabled val="1"/>
        </dgm:presLayoutVars>
      </dgm:prSet>
      <dgm:spPr/>
    </dgm:pt>
    <dgm:pt modelId="{75D4BE5A-BB17-4817-BA07-8510C797F94F}" type="pres">
      <dgm:prSet presAssocID="{45260C8F-7485-4F39-9ED0-780D3BA41176}" presName="L2TextContainer" presStyleLbl="bgAccFollowNode1" presStyleIdx="2" presStyleCnt="4"/>
      <dgm:spPr/>
      <dgm:t>
        <a:bodyPr/>
        <a:lstStyle/>
        <a:p>
          <a:endParaRPr lang="en-US"/>
        </a:p>
      </dgm:t>
    </dgm:pt>
    <dgm:pt modelId="{D31E4654-9D30-4431-967F-9A9CBB8E2DE2}" type="pres">
      <dgm:prSet presAssocID="{45260C8F-7485-4F39-9ED0-780D3BA41176}" presName="FlexibleEmptyPlaceHolder" presStyleCnt="0"/>
      <dgm:spPr/>
    </dgm:pt>
    <dgm:pt modelId="{C0E19372-5D5F-48A0-9A69-D3D050395C19}" type="pres">
      <dgm:prSet presAssocID="{45260C8F-7485-4F39-9ED0-780D3BA41176}" presName="ConnectLine" presStyleLbl="alignNode1" presStyleIdx="2" presStyleCnt="4"/>
      <dgm:spPr>
        <a:blipFill rotWithShape="0">
          <a:blip xmlns:r="http://schemas.openxmlformats.org/officeDocument/2006/relationships" r:embed="rId1">
            <a:duotone>
              <a:schemeClr val="accent2">
                <a:hueOff val="-2585584"/>
                <a:satOff val="-5847"/>
                <a:lumOff val="-3791"/>
                <a:alphaOff val="0"/>
                <a:shade val="20000"/>
                <a:satMod val="200000"/>
              </a:schemeClr>
              <a:schemeClr val="accent2">
                <a:hueOff val="-2585584"/>
                <a:satOff val="-5847"/>
                <a:lumOff val="-3791"/>
                <a:alphaOff val="0"/>
                <a:tint val="12000"/>
                <a:satMod val="190000"/>
              </a:schemeClr>
            </a:duotone>
          </a:blip>
          <a:tile tx="0" ty="0" sx="100000" sy="100000" flip="none" algn="tl"/>
        </a:blipFill>
        <a:ln w="6350" cap="rnd" cmpd="sng" algn="ctr">
          <a:solidFill>
            <a:schemeClr val="accent2">
              <a:hueOff val="-2585584"/>
              <a:satOff val="-5847"/>
              <a:lumOff val="-3791"/>
              <a:alphaOff val="0"/>
            </a:schemeClr>
          </a:solidFill>
          <a:prstDash val="dash"/>
        </a:ln>
        <a:effectLst/>
      </dgm:spPr>
    </dgm:pt>
    <dgm:pt modelId="{42CC554D-DBA5-4CF5-818B-EC8024C5765A}" type="pres">
      <dgm:prSet presAssocID="{45260C8F-7485-4F39-9ED0-780D3BA41176}" presName="ConnectorPoint" presStyleLbl="fgAcc1" presStyleIdx="2" presStyleCnt="4"/>
      <dgm:spPr>
        <a:solidFill>
          <a:schemeClr val="lt1">
            <a:alpha val="90000"/>
            <a:hueOff val="0"/>
            <a:satOff val="0"/>
            <a:lumOff val="0"/>
            <a:alphaOff val="0"/>
          </a:schemeClr>
        </a:solidFill>
        <a:ln w="9525" cap="rnd" cmpd="sng" algn="ctr">
          <a:noFill/>
          <a:prstDash val="solid"/>
        </a:ln>
        <a:effectLst/>
      </dgm:spPr>
    </dgm:pt>
    <dgm:pt modelId="{284AB7CA-3C69-4A3B-B811-967F24A4DE10}" type="pres">
      <dgm:prSet presAssocID="{45260C8F-7485-4F39-9ED0-780D3BA41176}" presName="EmptyPlaceHolder" presStyleCnt="0"/>
      <dgm:spPr/>
    </dgm:pt>
    <dgm:pt modelId="{B4D6B990-0585-4AC5-A374-28AABDA85BA6}" type="pres">
      <dgm:prSet presAssocID="{8E86447A-789D-4B6C-8B61-F8588B10716D}" presName="spaceBetweenRectangles" presStyleCnt="0"/>
      <dgm:spPr/>
    </dgm:pt>
    <dgm:pt modelId="{9DCC87A4-0C6F-425C-A2FD-A019B772724C}" type="pres">
      <dgm:prSet presAssocID="{F5894FBE-A15C-4E2A-A5F0-DCB0A1FBB3DE}" presName="composite" presStyleCnt="0"/>
      <dgm:spPr/>
    </dgm:pt>
    <dgm:pt modelId="{914DECA1-9E96-4A1B-8E73-774639FEA1AD}" type="pres">
      <dgm:prSet presAssocID="{F5894FBE-A15C-4E2A-A5F0-DCB0A1FBB3DE}" presName="L1TextContainer" presStyleLbl="revTx" presStyleIdx="3" presStyleCnt="4">
        <dgm:presLayoutVars>
          <dgm:chMax val="1"/>
          <dgm:chPref val="1"/>
          <dgm:bulletEnabled val="1"/>
        </dgm:presLayoutVars>
      </dgm:prSet>
      <dgm:spPr/>
      <dgm:t>
        <a:bodyPr/>
        <a:lstStyle/>
        <a:p>
          <a:endParaRPr lang="en-US"/>
        </a:p>
      </dgm:t>
    </dgm:pt>
    <dgm:pt modelId="{D2A4C016-7F55-4A60-B63C-1916FB7EF0B3}" type="pres">
      <dgm:prSet presAssocID="{F5894FBE-A15C-4E2A-A5F0-DCB0A1FBB3DE}" presName="L2TextContainerWrapper" presStyleCnt="0">
        <dgm:presLayoutVars>
          <dgm:chMax val="0"/>
          <dgm:chPref val="0"/>
          <dgm:bulletEnabled val="1"/>
        </dgm:presLayoutVars>
      </dgm:prSet>
      <dgm:spPr/>
    </dgm:pt>
    <dgm:pt modelId="{B59B65DB-2CC7-4284-A026-64826E5A2142}" type="pres">
      <dgm:prSet presAssocID="{F5894FBE-A15C-4E2A-A5F0-DCB0A1FBB3DE}" presName="L2TextContainer" presStyleLbl="bgAccFollowNode1" presStyleIdx="3" presStyleCnt="4"/>
      <dgm:spPr/>
      <dgm:t>
        <a:bodyPr/>
        <a:lstStyle/>
        <a:p>
          <a:endParaRPr lang="en-US"/>
        </a:p>
      </dgm:t>
    </dgm:pt>
    <dgm:pt modelId="{3473969A-1927-49AE-99AB-86387B62BB87}" type="pres">
      <dgm:prSet presAssocID="{F5894FBE-A15C-4E2A-A5F0-DCB0A1FBB3DE}" presName="FlexibleEmptyPlaceHolder" presStyleCnt="0"/>
      <dgm:spPr/>
    </dgm:pt>
    <dgm:pt modelId="{6373C03A-0209-434C-850B-75D33FC6D357}" type="pres">
      <dgm:prSet presAssocID="{F5894FBE-A15C-4E2A-A5F0-DCB0A1FBB3DE}" presName="ConnectLine" presStyleLbl="alignNode1" presStyleIdx="3" presStyleCnt="4"/>
      <dgm:spPr>
        <a:blipFill rotWithShape="0">
          <a:blip xmlns:r="http://schemas.openxmlformats.org/officeDocument/2006/relationships" r:embed="rId1">
            <a:duotone>
              <a:schemeClr val="accent2">
                <a:hueOff val="-3878375"/>
                <a:satOff val="-8771"/>
                <a:lumOff val="-5686"/>
                <a:alphaOff val="0"/>
                <a:shade val="20000"/>
                <a:satMod val="200000"/>
              </a:schemeClr>
              <a:schemeClr val="accent2">
                <a:hueOff val="-3878375"/>
                <a:satOff val="-8771"/>
                <a:lumOff val="-5686"/>
                <a:alphaOff val="0"/>
                <a:tint val="12000"/>
                <a:satMod val="190000"/>
              </a:schemeClr>
            </a:duotone>
          </a:blip>
          <a:tile tx="0" ty="0" sx="100000" sy="100000" flip="none" algn="tl"/>
        </a:blipFill>
        <a:ln w="6350" cap="rnd" cmpd="sng" algn="ctr">
          <a:solidFill>
            <a:schemeClr val="accent2">
              <a:hueOff val="-3878375"/>
              <a:satOff val="-8771"/>
              <a:lumOff val="-5686"/>
              <a:alphaOff val="0"/>
            </a:schemeClr>
          </a:solidFill>
          <a:prstDash val="dash"/>
        </a:ln>
        <a:effectLst/>
      </dgm:spPr>
    </dgm:pt>
    <dgm:pt modelId="{D95B3905-633E-452C-B23A-827C65F497A5}" type="pres">
      <dgm:prSet presAssocID="{F5894FBE-A15C-4E2A-A5F0-DCB0A1FBB3DE}" presName="ConnectorPoint" presStyleLbl="fgAcc1" presStyleIdx="3" presStyleCnt="4"/>
      <dgm:spPr>
        <a:solidFill>
          <a:schemeClr val="lt1">
            <a:alpha val="90000"/>
            <a:hueOff val="0"/>
            <a:satOff val="0"/>
            <a:lumOff val="0"/>
            <a:alphaOff val="0"/>
          </a:schemeClr>
        </a:solidFill>
        <a:ln w="9525" cap="rnd" cmpd="sng" algn="ctr">
          <a:noFill/>
          <a:prstDash val="solid"/>
        </a:ln>
        <a:effectLst/>
      </dgm:spPr>
    </dgm:pt>
    <dgm:pt modelId="{468D3B11-5FBE-4385-9431-408D0EA2D648}" type="pres">
      <dgm:prSet presAssocID="{F5894FBE-A15C-4E2A-A5F0-DCB0A1FBB3DE}" presName="EmptyPlaceHolder" presStyleCnt="0"/>
      <dgm:spPr/>
    </dgm:pt>
  </dgm:ptLst>
  <dgm:cxnLst>
    <dgm:cxn modelId="{FFA56267-E731-493A-9203-F39E4D5D6CA8}" srcId="{45260C8F-7485-4F39-9ED0-780D3BA41176}" destId="{0C4EBBD5-6211-41A7-A610-A324201E8CB1}" srcOrd="0" destOrd="0" parTransId="{EAE988EE-2130-4E30-8945-05D705758722}" sibTransId="{BDAEEE29-EBEC-48D0-806E-F46345F11D94}"/>
    <dgm:cxn modelId="{7A3F80A2-F6BD-495A-BBEB-0E6CB6C7699A}" type="presOf" srcId="{8F5BE8D7-C9D4-41CC-9928-66054F8DA255}" destId="{AB3B7D84-32DF-4DAF-BC5B-FB856C1E19A7}" srcOrd="0" destOrd="0" presId="urn:microsoft.com/office/officeart/2017/3/layout/HorizontalPathTimeline"/>
    <dgm:cxn modelId="{192FAEEF-08D3-4273-BC13-526939875456}" type="presOf" srcId="{80B72535-8EE2-4966-88DC-FA11E5A4F7BC}" destId="{144EA66F-42AD-4F1E-B407-04DAFC68C2E7}" srcOrd="0" destOrd="0" presId="urn:microsoft.com/office/officeart/2017/3/layout/HorizontalPathTimeline"/>
    <dgm:cxn modelId="{A440A0BC-C24E-4DCF-9EA2-6DB180A9D4AF}" type="presOf" srcId="{45260C8F-7485-4F39-9ED0-780D3BA41176}" destId="{3E7B1521-2622-4120-81A8-B8A5AFF74141}" srcOrd="0" destOrd="0" presId="urn:microsoft.com/office/officeart/2017/3/layout/HorizontalPathTimeline"/>
    <dgm:cxn modelId="{D2FC8E03-A85B-4D45-90E2-F25870FECC3F}" type="presOf" srcId="{438FBAA9-31D9-4CD0-B9BB-7DF0EFEE75B3}" destId="{EF7216DF-0A6B-4BD0-BD8D-06D84FA04264}" srcOrd="0" destOrd="0" presId="urn:microsoft.com/office/officeart/2017/3/layout/HorizontalPathTimeline"/>
    <dgm:cxn modelId="{5CE858D8-C6E3-4530-88B5-B413F51CF771}" srcId="{8A257F0F-C24B-4F3E-B768-76CB8F8C99F0}" destId="{8F5BE8D7-C9D4-41CC-9928-66054F8DA255}" srcOrd="0" destOrd="0" parTransId="{2EF328DF-670E-4FC4-9926-3A29B7CA9C97}" sibTransId="{EC6E8587-E955-4CD1-8D5A-B3C1395D0FF9}"/>
    <dgm:cxn modelId="{FC160103-E851-446C-BB40-81AA5949DB84}" type="presOf" srcId="{8A257F0F-C24B-4F3E-B768-76CB8F8C99F0}" destId="{D574496B-1A1C-47EA-8750-A388EDA58536}" srcOrd="0" destOrd="0" presId="urn:microsoft.com/office/officeart/2017/3/layout/HorizontalPathTimeline"/>
    <dgm:cxn modelId="{26CFA03D-CA85-4A1F-9C1A-3FB57ED866D4}" srcId="{438FBAA9-31D9-4CD0-B9BB-7DF0EFEE75B3}" destId="{45260C8F-7485-4F39-9ED0-780D3BA41176}" srcOrd="2" destOrd="0" parTransId="{DBA941C9-F161-4EDA-B9B6-236834957FDB}" sibTransId="{8E86447A-789D-4B6C-8B61-F8588B10716D}"/>
    <dgm:cxn modelId="{41F098E8-11DF-49AF-A248-9AD21DCB6DC7}" type="presOf" srcId="{BC0D5817-FA89-4751-B7B6-4A3CB5D9ADB6}" destId="{B59B65DB-2CC7-4284-A026-64826E5A2142}" srcOrd="0" destOrd="0" presId="urn:microsoft.com/office/officeart/2017/3/layout/HorizontalPathTimeline"/>
    <dgm:cxn modelId="{2E052446-5557-41B4-9EB2-167DA4CBC9CF}" srcId="{F5894FBE-A15C-4E2A-A5F0-DCB0A1FBB3DE}" destId="{BC0D5817-FA89-4751-B7B6-4A3CB5D9ADB6}" srcOrd="0" destOrd="0" parTransId="{3CAC3391-6950-41D3-9500-FD7D387D5E86}" sibTransId="{7AA5BD9F-5A2D-4153-BDFE-9C51343AA809}"/>
    <dgm:cxn modelId="{EEDA58BE-9EDF-4C6C-B3AE-BDFBBF1D9B61}" srcId="{9B475340-CB49-4B07-BE73-4225E9D112EE}" destId="{80B72535-8EE2-4966-88DC-FA11E5A4F7BC}" srcOrd="0" destOrd="0" parTransId="{A0E9ECB5-6AC5-4279-B3F8-874FD99E2081}" sibTransId="{F8313D07-DDFC-479B-AFA5-1C4F52DEE23E}"/>
    <dgm:cxn modelId="{0C7385AD-D546-4B69-AC33-35E07680CA58}" type="presOf" srcId="{9B475340-CB49-4B07-BE73-4225E9D112EE}" destId="{2A00A559-5802-4E07-B27A-8228FCF5B5C5}" srcOrd="0" destOrd="0" presId="urn:microsoft.com/office/officeart/2017/3/layout/HorizontalPathTimeline"/>
    <dgm:cxn modelId="{CE5B0408-A2BC-4912-AFC7-06915FF17736}" srcId="{438FBAA9-31D9-4CD0-B9BB-7DF0EFEE75B3}" destId="{8A257F0F-C24B-4F3E-B768-76CB8F8C99F0}" srcOrd="1" destOrd="0" parTransId="{1DCEB59B-73FF-4D0C-9FC3-B62BF6D2F7AD}" sibTransId="{BE4756D8-0724-4B0C-879A-19A78814BC85}"/>
    <dgm:cxn modelId="{81E2C52B-AACC-4F86-9570-CAC2737EEC0D}" type="presOf" srcId="{0C4EBBD5-6211-41A7-A610-A324201E8CB1}" destId="{75D4BE5A-BB17-4817-BA07-8510C797F94F}" srcOrd="0" destOrd="0" presId="urn:microsoft.com/office/officeart/2017/3/layout/HorizontalPathTimeline"/>
    <dgm:cxn modelId="{8942A0EA-6D89-4428-BB2A-9DA94370FE9D}" srcId="{438FBAA9-31D9-4CD0-B9BB-7DF0EFEE75B3}" destId="{F5894FBE-A15C-4E2A-A5F0-DCB0A1FBB3DE}" srcOrd="3" destOrd="0" parTransId="{71C54866-DB3E-42DF-B4F8-7257C668DE47}" sibTransId="{F25A6C07-836B-4BA8-A5EB-1D0944945BBA}"/>
    <dgm:cxn modelId="{664E68A4-14CB-42FE-8A2C-8B4E204E6B6E}" srcId="{438FBAA9-31D9-4CD0-B9BB-7DF0EFEE75B3}" destId="{9B475340-CB49-4B07-BE73-4225E9D112EE}" srcOrd="0" destOrd="0" parTransId="{0A6C2B82-0239-4632-9963-BE7B90039EF8}" sibTransId="{2800BF53-B2E6-44C7-9420-7C4F0A21845C}"/>
    <dgm:cxn modelId="{B7AEFE11-D5DA-4082-8D9D-D037CD948DDF}" type="presOf" srcId="{F5894FBE-A15C-4E2A-A5F0-DCB0A1FBB3DE}" destId="{914DECA1-9E96-4A1B-8E73-774639FEA1AD}" srcOrd="0" destOrd="0" presId="urn:microsoft.com/office/officeart/2017/3/layout/HorizontalPathTimeline"/>
    <dgm:cxn modelId="{CD2B584C-B053-4617-B20C-23024C3A0A0A}" type="presParOf" srcId="{EF7216DF-0A6B-4BD0-BD8D-06D84FA04264}" destId="{743D5310-30B8-4595-B21A-5DEE17BB3C15}" srcOrd="0" destOrd="0" presId="urn:microsoft.com/office/officeart/2017/3/layout/HorizontalPathTimeline"/>
    <dgm:cxn modelId="{231D9C43-03E2-4389-AF3A-6EB5AA19DA2D}" type="presParOf" srcId="{EF7216DF-0A6B-4BD0-BD8D-06D84FA04264}" destId="{C237C10D-A624-4DD5-9B6D-CF1FA770B673}" srcOrd="1" destOrd="0" presId="urn:microsoft.com/office/officeart/2017/3/layout/HorizontalPathTimeline"/>
    <dgm:cxn modelId="{8B1AE382-4379-4BFD-BF46-3B7F63DBCA66}" type="presParOf" srcId="{C237C10D-A624-4DD5-9B6D-CF1FA770B673}" destId="{4448B671-B5B7-4DA5-B25F-881050D31101}" srcOrd="0" destOrd="0" presId="urn:microsoft.com/office/officeart/2017/3/layout/HorizontalPathTimeline"/>
    <dgm:cxn modelId="{9EF3CB1B-249C-4F4C-9C34-C4845CF5BEB7}" type="presParOf" srcId="{4448B671-B5B7-4DA5-B25F-881050D31101}" destId="{2A00A559-5802-4E07-B27A-8228FCF5B5C5}" srcOrd="0" destOrd="0" presId="urn:microsoft.com/office/officeart/2017/3/layout/HorizontalPathTimeline"/>
    <dgm:cxn modelId="{59029BC5-E455-4CE2-BC52-7E05CC00B5BF}" type="presParOf" srcId="{4448B671-B5B7-4DA5-B25F-881050D31101}" destId="{50DCD9B0-1567-4CA0-AC9C-CFA63AC707D2}" srcOrd="1" destOrd="0" presId="urn:microsoft.com/office/officeart/2017/3/layout/HorizontalPathTimeline"/>
    <dgm:cxn modelId="{D0A83228-A27D-4CC9-9E27-F0B25163CA58}" type="presParOf" srcId="{50DCD9B0-1567-4CA0-AC9C-CFA63AC707D2}" destId="{144EA66F-42AD-4F1E-B407-04DAFC68C2E7}" srcOrd="0" destOrd="0" presId="urn:microsoft.com/office/officeart/2017/3/layout/HorizontalPathTimeline"/>
    <dgm:cxn modelId="{701306B8-D539-4F10-BD76-52C36546996E}" type="presParOf" srcId="{50DCD9B0-1567-4CA0-AC9C-CFA63AC707D2}" destId="{6DE8F96D-336B-466B-B6F6-DBC8D2648C11}" srcOrd="1" destOrd="0" presId="urn:microsoft.com/office/officeart/2017/3/layout/HorizontalPathTimeline"/>
    <dgm:cxn modelId="{7882BE2C-1B46-4506-8A75-8E5A4516FFC6}" type="presParOf" srcId="{4448B671-B5B7-4DA5-B25F-881050D31101}" destId="{6C30EC62-58EC-4E1E-AC23-3892C420AE9A}" srcOrd="2" destOrd="0" presId="urn:microsoft.com/office/officeart/2017/3/layout/HorizontalPathTimeline"/>
    <dgm:cxn modelId="{187436CD-FC44-4FC5-B1CD-41D1F518EF9E}" type="presParOf" srcId="{4448B671-B5B7-4DA5-B25F-881050D31101}" destId="{135D2D12-5F55-43F6-BAC5-7B4010790E33}" srcOrd="3" destOrd="0" presId="urn:microsoft.com/office/officeart/2017/3/layout/HorizontalPathTimeline"/>
    <dgm:cxn modelId="{C97B151E-D71E-4242-A209-1DDC13C4C653}" type="presParOf" srcId="{4448B671-B5B7-4DA5-B25F-881050D31101}" destId="{F70990D8-D680-47FB-B966-F293A3932ACA}" srcOrd="4" destOrd="0" presId="urn:microsoft.com/office/officeart/2017/3/layout/HorizontalPathTimeline"/>
    <dgm:cxn modelId="{94FE04BE-3F31-4ADE-A165-9800C84929AC}" type="presParOf" srcId="{C237C10D-A624-4DD5-9B6D-CF1FA770B673}" destId="{D370751C-1459-428C-AC70-D3A5697DC843}" srcOrd="1" destOrd="0" presId="urn:microsoft.com/office/officeart/2017/3/layout/HorizontalPathTimeline"/>
    <dgm:cxn modelId="{F12E16D1-DC28-477E-AEA4-B6984B5002DA}" type="presParOf" srcId="{C237C10D-A624-4DD5-9B6D-CF1FA770B673}" destId="{CFB6A2C3-D3E7-4670-855D-9AFEE9D1A2B5}" srcOrd="2" destOrd="0" presId="urn:microsoft.com/office/officeart/2017/3/layout/HorizontalPathTimeline"/>
    <dgm:cxn modelId="{5B7493B6-D052-4D5D-92B2-14CC2CBD95FD}" type="presParOf" srcId="{CFB6A2C3-D3E7-4670-855D-9AFEE9D1A2B5}" destId="{D574496B-1A1C-47EA-8750-A388EDA58536}" srcOrd="0" destOrd="0" presId="urn:microsoft.com/office/officeart/2017/3/layout/HorizontalPathTimeline"/>
    <dgm:cxn modelId="{33175BD2-E4EA-4F92-B77D-39DD4D516902}" type="presParOf" srcId="{CFB6A2C3-D3E7-4670-855D-9AFEE9D1A2B5}" destId="{1BFC2B00-9333-45A6-A4BB-9A79AD408CBB}" srcOrd="1" destOrd="0" presId="urn:microsoft.com/office/officeart/2017/3/layout/HorizontalPathTimeline"/>
    <dgm:cxn modelId="{02DF5456-9E39-4AE4-A5D6-0D0B1903A3A2}" type="presParOf" srcId="{1BFC2B00-9333-45A6-A4BB-9A79AD408CBB}" destId="{AB3B7D84-32DF-4DAF-BC5B-FB856C1E19A7}" srcOrd="0" destOrd="0" presId="urn:microsoft.com/office/officeart/2017/3/layout/HorizontalPathTimeline"/>
    <dgm:cxn modelId="{67E57329-E4B6-4280-92B7-A0C98D4B0275}" type="presParOf" srcId="{1BFC2B00-9333-45A6-A4BB-9A79AD408CBB}" destId="{AF193EFE-ABC3-433D-987C-1589D280A717}" srcOrd="1" destOrd="0" presId="urn:microsoft.com/office/officeart/2017/3/layout/HorizontalPathTimeline"/>
    <dgm:cxn modelId="{A8483A5D-306D-4FD0-A3BD-4FA4D955BED7}" type="presParOf" srcId="{CFB6A2C3-D3E7-4670-855D-9AFEE9D1A2B5}" destId="{5C9AF919-8473-4C6D-A727-4E6CE08BBCCC}" srcOrd="2" destOrd="0" presId="urn:microsoft.com/office/officeart/2017/3/layout/HorizontalPathTimeline"/>
    <dgm:cxn modelId="{C24DF340-C0BC-48A4-BD2E-BECA65DAE6F4}" type="presParOf" srcId="{CFB6A2C3-D3E7-4670-855D-9AFEE9D1A2B5}" destId="{E573799C-A183-4488-AE02-157B3D234A1F}" srcOrd="3" destOrd="0" presId="urn:microsoft.com/office/officeart/2017/3/layout/HorizontalPathTimeline"/>
    <dgm:cxn modelId="{39CDE0B9-1C0D-4C15-8612-6043D8043903}" type="presParOf" srcId="{CFB6A2C3-D3E7-4670-855D-9AFEE9D1A2B5}" destId="{0F110450-AFC9-4DE8-B19E-62C5E39029F7}" srcOrd="4" destOrd="0" presId="urn:microsoft.com/office/officeart/2017/3/layout/HorizontalPathTimeline"/>
    <dgm:cxn modelId="{65C363FB-F7E0-4234-9AF8-45112741FDD3}" type="presParOf" srcId="{C237C10D-A624-4DD5-9B6D-CF1FA770B673}" destId="{FA92ACDD-6B43-419D-82C6-CB8E54773D8B}" srcOrd="3" destOrd="0" presId="urn:microsoft.com/office/officeart/2017/3/layout/HorizontalPathTimeline"/>
    <dgm:cxn modelId="{DDA9486E-FBBB-4DF4-813C-D15DFEBFF538}" type="presParOf" srcId="{C237C10D-A624-4DD5-9B6D-CF1FA770B673}" destId="{C4D5663B-2A8F-4D50-B860-7FCA138615D3}" srcOrd="4" destOrd="0" presId="urn:microsoft.com/office/officeart/2017/3/layout/HorizontalPathTimeline"/>
    <dgm:cxn modelId="{FD5F232F-DADC-4150-B096-2E4D71C22AFE}" type="presParOf" srcId="{C4D5663B-2A8F-4D50-B860-7FCA138615D3}" destId="{3E7B1521-2622-4120-81A8-B8A5AFF74141}" srcOrd="0" destOrd="0" presId="urn:microsoft.com/office/officeart/2017/3/layout/HorizontalPathTimeline"/>
    <dgm:cxn modelId="{1A2E8657-AF8E-4865-804B-2EEF28A408E8}" type="presParOf" srcId="{C4D5663B-2A8F-4D50-B860-7FCA138615D3}" destId="{1ED791DF-BDA9-44D7-AE6F-251D16CE7306}" srcOrd="1" destOrd="0" presId="urn:microsoft.com/office/officeart/2017/3/layout/HorizontalPathTimeline"/>
    <dgm:cxn modelId="{BB55D1BF-3A32-4B17-9153-18DB69EA1648}" type="presParOf" srcId="{1ED791DF-BDA9-44D7-AE6F-251D16CE7306}" destId="{75D4BE5A-BB17-4817-BA07-8510C797F94F}" srcOrd="0" destOrd="0" presId="urn:microsoft.com/office/officeart/2017/3/layout/HorizontalPathTimeline"/>
    <dgm:cxn modelId="{7AAA06B5-58BF-4D5C-BC27-C795A84F50B7}" type="presParOf" srcId="{1ED791DF-BDA9-44D7-AE6F-251D16CE7306}" destId="{D31E4654-9D30-4431-967F-9A9CBB8E2DE2}" srcOrd="1" destOrd="0" presId="urn:microsoft.com/office/officeart/2017/3/layout/HorizontalPathTimeline"/>
    <dgm:cxn modelId="{5026D88A-031B-4609-8A05-17370CC9CE60}" type="presParOf" srcId="{C4D5663B-2A8F-4D50-B860-7FCA138615D3}" destId="{C0E19372-5D5F-48A0-9A69-D3D050395C19}" srcOrd="2" destOrd="0" presId="urn:microsoft.com/office/officeart/2017/3/layout/HorizontalPathTimeline"/>
    <dgm:cxn modelId="{38858648-2BDF-4682-AA46-BA4C054DCFCF}" type="presParOf" srcId="{C4D5663B-2A8F-4D50-B860-7FCA138615D3}" destId="{42CC554D-DBA5-4CF5-818B-EC8024C5765A}" srcOrd="3" destOrd="0" presId="urn:microsoft.com/office/officeart/2017/3/layout/HorizontalPathTimeline"/>
    <dgm:cxn modelId="{40F68D06-3168-4B8D-9E7D-9A77F7B29600}" type="presParOf" srcId="{C4D5663B-2A8F-4D50-B860-7FCA138615D3}" destId="{284AB7CA-3C69-4A3B-B811-967F24A4DE10}" srcOrd="4" destOrd="0" presId="urn:microsoft.com/office/officeart/2017/3/layout/HorizontalPathTimeline"/>
    <dgm:cxn modelId="{3376F66B-8396-471F-8FB1-27984763E305}" type="presParOf" srcId="{C237C10D-A624-4DD5-9B6D-CF1FA770B673}" destId="{B4D6B990-0585-4AC5-A374-28AABDA85BA6}" srcOrd="5" destOrd="0" presId="urn:microsoft.com/office/officeart/2017/3/layout/HorizontalPathTimeline"/>
    <dgm:cxn modelId="{925802E1-680C-441D-9386-68A0213CE998}" type="presParOf" srcId="{C237C10D-A624-4DD5-9B6D-CF1FA770B673}" destId="{9DCC87A4-0C6F-425C-A2FD-A019B772724C}" srcOrd="6" destOrd="0" presId="urn:microsoft.com/office/officeart/2017/3/layout/HorizontalPathTimeline"/>
    <dgm:cxn modelId="{FD1BAB07-912A-44CB-B868-C80E9D295095}" type="presParOf" srcId="{9DCC87A4-0C6F-425C-A2FD-A019B772724C}" destId="{914DECA1-9E96-4A1B-8E73-774639FEA1AD}" srcOrd="0" destOrd="0" presId="urn:microsoft.com/office/officeart/2017/3/layout/HorizontalPathTimeline"/>
    <dgm:cxn modelId="{D858C97F-35B9-466E-9211-86B159900ACB}" type="presParOf" srcId="{9DCC87A4-0C6F-425C-A2FD-A019B772724C}" destId="{D2A4C016-7F55-4A60-B63C-1916FB7EF0B3}" srcOrd="1" destOrd="0" presId="urn:microsoft.com/office/officeart/2017/3/layout/HorizontalPathTimeline"/>
    <dgm:cxn modelId="{FCA5BF88-86C0-4634-B0E9-48607B4A793B}" type="presParOf" srcId="{D2A4C016-7F55-4A60-B63C-1916FB7EF0B3}" destId="{B59B65DB-2CC7-4284-A026-64826E5A2142}" srcOrd="0" destOrd="0" presId="urn:microsoft.com/office/officeart/2017/3/layout/HorizontalPathTimeline"/>
    <dgm:cxn modelId="{199DAD6B-BCA3-4117-B3E0-49B36F436C53}" type="presParOf" srcId="{D2A4C016-7F55-4A60-B63C-1916FB7EF0B3}" destId="{3473969A-1927-49AE-99AB-86387B62BB87}" srcOrd="1" destOrd="0" presId="urn:microsoft.com/office/officeart/2017/3/layout/HorizontalPathTimeline"/>
    <dgm:cxn modelId="{D09E1FAA-455C-4CC3-8AFF-7D49FE8726B4}" type="presParOf" srcId="{9DCC87A4-0C6F-425C-A2FD-A019B772724C}" destId="{6373C03A-0209-434C-850B-75D33FC6D357}" srcOrd="2" destOrd="0" presId="urn:microsoft.com/office/officeart/2017/3/layout/HorizontalPathTimeline"/>
    <dgm:cxn modelId="{FDC9805F-5F4B-4EFA-A440-B7C6BF070C42}" type="presParOf" srcId="{9DCC87A4-0C6F-425C-A2FD-A019B772724C}" destId="{D95B3905-633E-452C-B23A-827C65F497A5}" srcOrd="3" destOrd="0" presId="urn:microsoft.com/office/officeart/2017/3/layout/HorizontalPathTimeline"/>
    <dgm:cxn modelId="{8A26EF45-8438-4939-8476-53C3C9654BAA}" type="presParOf" srcId="{9DCC87A4-0C6F-425C-A2FD-A019B772724C}" destId="{468D3B11-5FBE-4385-9431-408D0EA2D648}"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CC047D-3CEF-4474-B6D5-84135521C82F}" type="doc">
      <dgm:prSet loTypeId="urn:microsoft.com/office/officeart/2017/3/layout/HorizontalLabelsTimeline" loCatId="process" qsTypeId="urn:microsoft.com/office/officeart/2005/8/quickstyle/simple4" qsCatId="simple" csTypeId="urn:microsoft.com/office/officeart/2005/8/colors/colorful2" csCatId="colorful" phldr="1"/>
      <dgm:spPr/>
      <dgm:t>
        <a:bodyPr/>
        <a:lstStyle/>
        <a:p>
          <a:endParaRPr lang="en-US"/>
        </a:p>
      </dgm:t>
    </dgm:pt>
    <dgm:pt modelId="{51862CC3-4877-4D34-9E47-F7FE8700A7AA}">
      <dgm:prSet/>
      <dgm:spPr/>
      <dgm:t>
        <a:bodyPr/>
        <a:lstStyle/>
        <a:p>
          <a:pPr>
            <a:defRPr b="1"/>
          </a:pPr>
          <a:r>
            <a:rPr lang="en-US"/>
            <a:t>1397</a:t>
          </a:r>
        </a:p>
      </dgm:t>
    </dgm:pt>
    <dgm:pt modelId="{280AFDF1-3251-4B9A-AF1C-D0A930AB5677}" type="parTrans" cxnId="{A91B13A9-1B8C-44AF-8B3D-26357681A9EF}">
      <dgm:prSet/>
      <dgm:spPr/>
      <dgm:t>
        <a:bodyPr/>
        <a:lstStyle/>
        <a:p>
          <a:endParaRPr lang="en-US"/>
        </a:p>
      </dgm:t>
    </dgm:pt>
    <dgm:pt modelId="{9493AAD7-6290-4677-8DC9-3F6C223ADE7D}" type="sibTrans" cxnId="{A91B13A9-1B8C-44AF-8B3D-26357681A9EF}">
      <dgm:prSet/>
      <dgm:spPr/>
      <dgm:t>
        <a:bodyPr/>
        <a:lstStyle/>
        <a:p>
          <a:endParaRPr lang="en-US"/>
        </a:p>
      </dgm:t>
    </dgm:pt>
    <dgm:pt modelId="{CCA4F05C-89E2-468C-A672-B997DE2F3329}">
      <dgm:prSet/>
      <dgm:spPr/>
      <dgm:t>
        <a:bodyPr/>
        <a:lstStyle/>
        <a:p>
          <a:r>
            <a:rPr lang="en-US"/>
            <a:t>Fatwa issued by Higher Council of Saudi Arabia in 1397 A.H. </a:t>
          </a:r>
        </a:p>
      </dgm:t>
    </dgm:pt>
    <dgm:pt modelId="{0101007F-BE5C-48E9-9E33-A16DB1DF8CD2}" type="parTrans" cxnId="{3B1292F4-B3C3-48CD-9200-4DA1408ADFBC}">
      <dgm:prSet/>
      <dgm:spPr/>
      <dgm:t>
        <a:bodyPr/>
        <a:lstStyle/>
        <a:p>
          <a:endParaRPr lang="en-US"/>
        </a:p>
      </dgm:t>
    </dgm:pt>
    <dgm:pt modelId="{686919F9-95B7-4533-9471-863E6A8CC227}" type="sibTrans" cxnId="{3B1292F4-B3C3-48CD-9200-4DA1408ADFBC}">
      <dgm:prSet/>
      <dgm:spPr/>
      <dgm:t>
        <a:bodyPr/>
        <a:lstStyle/>
        <a:p>
          <a:endParaRPr lang="en-US"/>
        </a:p>
      </dgm:t>
    </dgm:pt>
    <dgm:pt modelId="{A8C9411E-6415-48E9-9CAF-1603AEF8321C}">
      <dgm:prSet/>
      <dgm:spPr/>
      <dgm:t>
        <a:bodyPr/>
        <a:lstStyle/>
        <a:p>
          <a:pPr>
            <a:defRPr b="1"/>
          </a:pPr>
          <a:r>
            <a:rPr lang="en-US"/>
            <a:t>1398</a:t>
          </a:r>
        </a:p>
      </dgm:t>
    </dgm:pt>
    <dgm:pt modelId="{D38A6BEB-C2CE-47CE-B7B0-6A57447FF729}" type="parTrans" cxnId="{23E84144-EB3B-4B3F-BA1A-4A5CDCD2496A}">
      <dgm:prSet/>
      <dgm:spPr/>
      <dgm:t>
        <a:bodyPr/>
        <a:lstStyle/>
        <a:p>
          <a:endParaRPr lang="en-US"/>
        </a:p>
      </dgm:t>
    </dgm:pt>
    <dgm:pt modelId="{91F16719-B140-4436-B834-387B7F70C12B}" type="sibTrans" cxnId="{23E84144-EB3B-4B3F-BA1A-4A5CDCD2496A}">
      <dgm:prSet/>
      <dgm:spPr/>
      <dgm:t>
        <a:bodyPr/>
        <a:lstStyle/>
        <a:p>
          <a:endParaRPr lang="en-US"/>
        </a:p>
      </dgm:t>
    </dgm:pt>
    <dgm:pt modelId="{22948F0D-FA66-45D7-B512-613C2BA150DE}">
      <dgm:prSet/>
      <dgm:spPr/>
      <dgm:t>
        <a:bodyPr/>
        <a:lstStyle/>
        <a:p>
          <a:r>
            <a:rPr lang="en-US"/>
            <a:t>Fatwa Issued by the Fiqh Council of Muslim World League in 1398 A.H. </a:t>
          </a:r>
        </a:p>
      </dgm:t>
    </dgm:pt>
    <dgm:pt modelId="{8D47D64C-BC44-472A-A181-0DB6D6171ABD}" type="parTrans" cxnId="{213CED56-A094-4F45-8084-ABF60AE19FB0}">
      <dgm:prSet/>
      <dgm:spPr/>
      <dgm:t>
        <a:bodyPr/>
        <a:lstStyle/>
        <a:p>
          <a:endParaRPr lang="en-US"/>
        </a:p>
      </dgm:t>
    </dgm:pt>
    <dgm:pt modelId="{835A197B-D0BD-429D-BAA6-73CBE15E1668}" type="sibTrans" cxnId="{213CED56-A094-4F45-8084-ABF60AE19FB0}">
      <dgm:prSet/>
      <dgm:spPr/>
      <dgm:t>
        <a:bodyPr/>
        <a:lstStyle/>
        <a:p>
          <a:endParaRPr lang="en-US"/>
        </a:p>
      </dgm:t>
    </dgm:pt>
    <dgm:pt modelId="{06CABE06-27B1-422A-B81C-64A3C86C2EFC}">
      <dgm:prSet/>
      <dgm:spPr/>
      <dgm:t>
        <a:bodyPr/>
        <a:lstStyle/>
        <a:p>
          <a:pPr>
            <a:defRPr b="1"/>
          </a:pPr>
          <a:r>
            <a:rPr lang="en-US"/>
            <a:t>1405</a:t>
          </a:r>
        </a:p>
      </dgm:t>
    </dgm:pt>
    <dgm:pt modelId="{E5C03F3B-5890-40B0-8A92-9E85D4C52C96}" type="parTrans" cxnId="{29C208F5-36DA-4B3F-AA53-A6732EA87D40}">
      <dgm:prSet/>
      <dgm:spPr/>
      <dgm:t>
        <a:bodyPr/>
        <a:lstStyle/>
        <a:p>
          <a:endParaRPr lang="en-US"/>
        </a:p>
      </dgm:t>
    </dgm:pt>
    <dgm:pt modelId="{41F33B6C-2E73-4EAD-8B8D-27F2FF191E01}" type="sibTrans" cxnId="{29C208F5-36DA-4B3F-AA53-A6732EA87D40}">
      <dgm:prSet/>
      <dgm:spPr/>
      <dgm:t>
        <a:bodyPr/>
        <a:lstStyle/>
        <a:p>
          <a:endParaRPr lang="en-US"/>
        </a:p>
      </dgm:t>
    </dgm:pt>
    <dgm:pt modelId="{1DFF328C-FDBF-42A1-88AC-4ABA07B66E1E}">
      <dgm:prSet/>
      <dgm:spPr/>
      <dgm:t>
        <a:bodyPr/>
        <a:lstStyle/>
        <a:p>
          <a:r>
            <a:rPr lang="en-US"/>
            <a:t>Fatwa issued by the Fiqh Council of the OIC in 1405 A.H. (1985). </a:t>
          </a:r>
        </a:p>
      </dgm:t>
    </dgm:pt>
    <dgm:pt modelId="{DF192439-8D3B-4B35-89B0-EFC3C4F0634C}" type="parTrans" cxnId="{E9619E72-924B-41F5-A963-33AF6FC955F3}">
      <dgm:prSet/>
      <dgm:spPr/>
      <dgm:t>
        <a:bodyPr/>
        <a:lstStyle/>
        <a:p>
          <a:endParaRPr lang="en-US"/>
        </a:p>
      </dgm:t>
    </dgm:pt>
    <dgm:pt modelId="{A6327B03-4CA3-4BAF-A5B7-66E34DD37AB3}" type="sibTrans" cxnId="{E9619E72-924B-41F5-A963-33AF6FC955F3}">
      <dgm:prSet/>
      <dgm:spPr/>
      <dgm:t>
        <a:bodyPr/>
        <a:lstStyle/>
        <a:p>
          <a:endParaRPr lang="en-US"/>
        </a:p>
      </dgm:t>
    </dgm:pt>
    <dgm:pt modelId="{E1CEE73F-E0D7-4B83-9762-9330913CA024}" type="pres">
      <dgm:prSet presAssocID="{3FCC047D-3CEF-4474-B6D5-84135521C82F}" presName="root" presStyleCnt="0">
        <dgm:presLayoutVars>
          <dgm:chMax/>
          <dgm:chPref/>
          <dgm:animLvl val="lvl"/>
        </dgm:presLayoutVars>
      </dgm:prSet>
      <dgm:spPr/>
      <dgm:t>
        <a:bodyPr/>
        <a:lstStyle/>
        <a:p>
          <a:endParaRPr lang="en-US"/>
        </a:p>
      </dgm:t>
    </dgm:pt>
    <dgm:pt modelId="{6F62BE1D-7549-4CAE-BE97-487BEDDF360F}" type="pres">
      <dgm:prSet presAssocID="{3FCC047D-3CEF-4474-B6D5-84135521C82F}" presName="divider" presStyleLbl="fgAcc1" presStyleIdx="0" presStyleCnt="1"/>
      <dgm:spPr/>
    </dgm:pt>
    <dgm:pt modelId="{87472529-87EC-441F-9B0F-7F2E335AF602}" type="pres">
      <dgm:prSet presAssocID="{3FCC047D-3CEF-4474-B6D5-84135521C82F}" presName="nodes" presStyleCnt="0">
        <dgm:presLayoutVars>
          <dgm:chMax/>
          <dgm:chPref/>
          <dgm:animLvl val="lvl"/>
        </dgm:presLayoutVars>
      </dgm:prSet>
      <dgm:spPr/>
    </dgm:pt>
    <dgm:pt modelId="{F2223E34-AB4B-4AC8-8390-2668D48447D3}" type="pres">
      <dgm:prSet presAssocID="{51862CC3-4877-4D34-9E47-F7FE8700A7AA}" presName="composite" presStyleCnt="0"/>
      <dgm:spPr/>
    </dgm:pt>
    <dgm:pt modelId="{AEEB394B-EF14-4729-8796-F581767913B1}" type="pres">
      <dgm:prSet presAssocID="{51862CC3-4877-4D34-9E47-F7FE8700A7AA}" presName="L1TextContainer" presStyleLbl="alignNode1" presStyleIdx="0" presStyleCnt="3">
        <dgm:presLayoutVars>
          <dgm:chMax val="1"/>
          <dgm:chPref val="1"/>
          <dgm:bulletEnabled val="1"/>
        </dgm:presLayoutVars>
      </dgm:prSet>
      <dgm:spPr/>
      <dgm:t>
        <a:bodyPr/>
        <a:lstStyle/>
        <a:p>
          <a:endParaRPr lang="en-US"/>
        </a:p>
      </dgm:t>
    </dgm:pt>
    <dgm:pt modelId="{C41859A6-27C5-40DE-8CBD-10236B6C3BA3}" type="pres">
      <dgm:prSet presAssocID="{51862CC3-4877-4D34-9E47-F7FE8700A7AA}" presName="L2TextContainerWrapper" presStyleCnt="0">
        <dgm:presLayoutVars>
          <dgm:bulletEnabled val="1"/>
        </dgm:presLayoutVars>
      </dgm:prSet>
      <dgm:spPr/>
    </dgm:pt>
    <dgm:pt modelId="{60000D44-12F1-4103-AA6A-67E2A1F04255}" type="pres">
      <dgm:prSet presAssocID="{51862CC3-4877-4D34-9E47-F7FE8700A7AA}" presName="L2TextContainer" presStyleLbl="bgAccFollowNode1" presStyleIdx="0" presStyleCnt="3"/>
      <dgm:spPr/>
      <dgm:t>
        <a:bodyPr/>
        <a:lstStyle/>
        <a:p>
          <a:endParaRPr lang="en-US"/>
        </a:p>
      </dgm:t>
    </dgm:pt>
    <dgm:pt modelId="{7E144301-784A-4FB8-B6B8-BB3CF397CF70}" type="pres">
      <dgm:prSet presAssocID="{51862CC3-4877-4D34-9E47-F7FE8700A7AA}" presName="FlexibleEmptyPlaceHolder" presStyleCnt="0"/>
      <dgm:spPr/>
    </dgm:pt>
    <dgm:pt modelId="{886E110B-AB96-43B4-AC32-5B65804B1755}" type="pres">
      <dgm:prSet presAssocID="{51862CC3-4877-4D34-9E47-F7FE8700A7AA}" presName="ConnectLine" presStyleLbl="sibTrans1D1" presStyleIdx="0" presStyleCnt="3"/>
      <dgm:spPr/>
    </dgm:pt>
    <dgm:pt modelId="{95D68B1E-9323-4703-8E59-448FF4E34B20}" type="pres">
      <dgm:prSet presAssocID="{51862CC3-4877-4D34-9E47-F7FE8700A7AA}" presName="ConnectorPoint" presStyleLbl="node1" presStyleIdx="0" presStyleCnt="3"/>
      <dgm:spPr>
        <a:blipFill rotWithShape="0">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blip>
          <a:tile tx="0" ty="0" sx="100000" sy="100000" flip="none" algn="tl"/>
        </a:blipFill>
        <a:ln w="6350">
          <a:noFill/>
        </a:ln>
        <a:effectLst/>
      </dgm:spPr>
    </dgm:pt>
    <dgm:pt modelId="{51281A64-272E-4794-9ECE-3F2A42235A0F}" type="pres">
      <dgm:prSet presAssocID="{51862CC3-4877-4D34-9E47-F7FE8700A7AA}" presName="EmptyPlaceHolder" presStyleCnt="0"/>
      <dgm:spPr/>
    </dgm:pt>
    <dgm:pt modelId="{AD69745B-DB79-41B4-AF81-54DAFD62B871}" type="pres">
      <dgm:prSet presAssocID="{9493AAD7-6290-4677-8DC9-3F6C223ADE7D}" presName="spaceBetweenRectangles" presStyleCnt="0"/>
      <dgm:spPr/>
    </dgm:pt>
    <dgm:pt modelId="{19E4ABE8-86FC-4786-9258-4B3A6CE836DB}" type="pres">
      <dgm:prSet presAssocID="{A8C9411E-6415-48E9-9CAF-1603AEF8321C}" presName="composite" presStyleCnt="0"/>
      <dgm:spPr/>
    </dgm:pt>
    <dgm:pt modelId="{A203791D-C46A-462E-9369-57FFE249BF3A}" type="pres">
      <dgm:prSet presAssocID="{A8C9411E-6415-48E9-9CAF-1603AEF8321C}" presName="L1TextContainer" presStyleLbl="alignNode1" presStyleIdx="1" presStyleCnt="3">
        <dgm:presLayoutVars>
          <dgm:chMax val="1"/>
          <dgm:chPref val="1"/>
          <dgm:bulletEnabled val="1"/>
        </dgm:presLayoutVars>
      </dgm:prSet>
      <dgm:spPr/>
      <dgm:t>
        <a:bodyPr/>
        <a:lstStyle/>
        <a:p>
          <a:endParaRPr lang="en-US"/>
        </a:p>
      </dgm:t>
    </dgm:pt>
    <dgm:pt modelId="{F725B39A-8D4A-4F49-A787-A9634C1C33E2}" type="pres">
      <dgm:prSet presAssocID="{A8C9411E-6415-48E9-9CAF-1603AEF8321C}" presName="L2TextContainerWrapper" presStyleCnt="0">
        <dgm:presLayoutVars>
          <dgm:bulletEnabled val="1"/>
        </dgm:presLayoutVars>
      </dgm:prSet>
      <dgm:spPr/>
    </dgm:pt>
    <dgm:pt modelId="{50D14BFD-3F3A-4886-B074-FE7F6C528CAF}" type="pres">
      <dgm:prSet presAssocID="{A8C9411E-6415-48E9-9CAF-1603AEF8321C}" presName="L2TextContainer" presStyleLbl="bgAccFollowNode1" presStyleIdx="1" presStyleCnt="3"/>
      <dgm:spPr/>
      <dgm:t>
        <a:bodyPr/>
        <a:lstStyle/>
        <a:p>
          <a:endParaRPr lang="en-US"/>
        </a:p>
      </dgm:t>
    </dgm:pt>
    <dgm:pt modelId="{00187807-1229-4C25-88AE-7FCDF8FE6743}" type="pres">
      <dgm:prSet presAssocID="{A8C9411E-6415-48E9-9CAF-1603AEF8321C}" presName="FlexibleEmptyPlaceHolder" presStyleCnt="0"/>
      <dgm:spPr/>
    </dgm:pt>
    <dgm:pt modelId="{184BF635-1E90-44DF-85C2-F8DF7075C65B}" type="pres">
      <dgm:prSet presAssocID="{A8C9411E-6415-48E9-9CAF-1603AEF8321C}" presName="ConnectLine" presStyleLbl="sibTrans1D1" presStyleIdx="1" presStyleCnt="3"/>
      <dgm:spPr/>
    </dgm:pt>
    <dgm:pt modelId="{852F8DD8-1F04-41AB-960B-FB46AE2986B7}" type="pres">
      <dgm:prSet presAssocID="{A8C9411E-6415-48E9-9CAF-1603AEF8321C}" presName="ConnectorPoint" presStyleLbl="node1" presStyleIdx="1" presStyleCnt="3"/>
      <dgm:spPr>
        <a:blipFill rotWithShape="0">
          <a:blip xmlns:r="http://schemas.openxmlformats.org/officeDocument/2006/relationships" r:embed="rId1">
            <a:duotone>
              <a:schemeClr val="accent2">
                <a:hueOff val="-1939188"/>
                <a:satOff val="-4386"/>
                <a:lumOff val="-2843"/>
                <a:alphaOff val="0"/>
                <a:shade val="20000"/>
                <a:satMod val="200000"/>
              </a:schemeClr>
              <a:schemeClr val="accent2">
                <a:hueOff val="-1939188"/>
                <a:satOff val="-4386"/>
                <a:lumOff val="-2843"/>
                <a:alphaOff val="0"/>
                <a:tint val="12000"/>
                <a:satMod val="190000"/>
              </a:schemeClr>
            </a:duotone>
          </a:blip>
          <a:tile tx="0" ty="0" sx="100000" sy="100000" flip="none" algn="tl"/>
        </a:blipFill>
        <a:ln w="6350">
          <a:noFill/>
        </a:ln>
        <a:effectLst/>
      </dgm:spPr>
    </dgm:pt>
    <dgm:pt modelId="{EFC220C5-DF19-40BD-8B9D-8EFE9432CD5C}" type="pres">
      <dgm:prSet presAssocID="{A8C9411E-6415-48E9-9CAF-1603AEF8321C}" presName="EmptyPlaceHolder" presStyleCnt="0"/>
      <dgm:spPr/>
    </dgm:pt>
    <dgm:pt modelId="{EA8C1B3C-5F77-4710-8B71-06327F218DF5}" type="pres">
      <dgm:prSet presAssocID="{91F16719-B140-4436-B834-387B7F70C12B}" presName="spaceBetweenRectangles" presStyleCnt="0"/>
      <dgm:spPr/>
    </dgm:pt>
    <dgm:pt modelId="{4181CA0D-68B2-4B58-8EA3-42C1EC1DF767}" type="pres">
      <dgm:prSet presAssocID="{06CABE06-27B1-422A-B81C-64A3C86C2EFC}" presName="composite" presStyleCnt="0"/>
      <dgm:spPr/>
    </dgm:pt>
    <dgm:pt modelId="{3AAC1F40-CEA9-427C-91B2-90877C3BA2D0}" type="pres">
      <dgm:prSet presAssocID="{06CABE06-27B1-422A-B81C-64A3C86C2EFC}" presName="L1TextContainer" presStyleLbl="alignNode1" presStyleIdx="2" presStyleCnt="3">
        <dgm:presLayoutVars>
          <dgm:chMax val="1"/>
          <dgm:chPref val="1"/>
          <dgm:bulletEnabled val="1"/>
        </dgm:presLayoutVars>
      </dgm:prSet>
      <dgm:spPr/>
      <dgm:t>
        <a:bodyPr/>
        <a:lstStyle/>
        <a:p>
          <a:endParaRPr lang="en-US"/>
        </a:p>
      </dgm:t>
    </dgm:pt>
    <dgm:pt modelId="{2BD47510-7EAC-41EF-81AF-49AF0FC00443}" type="pres">
      <dgm:prSet presAssocID="{06CABE06-27B1-422A-B81C-64A3C86C2EFC}" presName="L2TextContainerWrapper" presStyleCnt="0">
        <dgm:presLayoutVars>
          <dgm:bulletEnabled val="1"/>
        </dgm:presLayoutVars>
      </dgm:prSet>
      <dgm:spPr/>
    </dgm:pt>
    <dgm:pt modelId="{A850C456-22B1-4EEC-A5DC-765474FAA681}" type="pres">
      <dgm:prSet presAssocID="{06CABE06-27B1-422A-B81C-64A3C86C2EFC}" presName="L2TextContainer" presStyleLbl="bgAccFollowNode1" presStyleIdx="2" presStyleCnt="3"/>
      <dgm:spPr/>
      <dgm:t>
        <a:bodyPr/>
        <a:lstStyle/>
        <a:p>
          <a:endParaRPr lang="en-US"/>
        </a:p>
      </dgm:t>
    </dgm:pt>
    <dgm:pt modelId="{082CD3EF-AAC7-4D14-98D5-060C241AE0E1}" type="pres">
      <dgm:prSet presAssocID="{06CABE06-27B1-422A-B81C-64A3C86C2EFC}" presName="FlexibleEmptyPlaceHolder" presStyleCnt="0"/>
      <dgm:spPr/>
    </dgm:pt>
    <dgm:pt modelId="{B9806059-5E7E-4884-94F1-476B45BC7E16}" type="pres">
      <dgm:prSet presAssocID="{06CABE06-27B1-422A-B81C-64A3C86C2EFC}" presName="ConnectLine" presStyleLbl="sibTrans1D1" presStyleIdx="2" presStyleCnt="3"/>
      <dgm:spPr/>
    </dgm:pt>
    <dgm:pt modelId="{4138844C-6C0B-4A32-8A24-BD6E2AF1A165}" type="pres">
      <dgm:prSet presAssocID="{06CABE06-27B1-422A-B81C-64A3C86C2EFC}" presName="ConnectorPoint" presStyleLbl="node1" presStyleIdx="2" presStyleCnt="3"/>
      <dgm:spPr>
        <a:blipFill rotWithShape="0">
          <a:blip xmlns:r="http://schemas.openxmlformats.org/officeDocument/2006/relationships" r:embed="rId1">
            <a:duotone>
              <a:schemeClr val="accent2">
                <a:hueOff val="-3878375"/>
                <a:satOff val="-8771"/>
                <a:lumOff val="-5686"/>
                <a:alphaOff val="0"/>
                <a:shade val="20000"/>
                <a:satMod val="200000"/>
              </a:schemeClr>
              <a:schemeClr val="accent2">
                <a:hueOff val="-3878375"/>
                <a:satOff val="-8771"/>
                <a:lumOff val="-5686"/>
                <a:alphaOff val="0"/>
                <a:tint val="12000"/>
                <a:satMod val="190000"/>
              </a:schemeClr>
            </a:duotone>
          </a:blip>
          <a:tile tx="0" ty="0" sx="100000" sy="100000" flip="none" algn="tl"/>
        </a:blipFill>
        <a:ln w="6350">
          <a:noFill/>
        </a:ln>
        <a:effectLst/>
      </dgm:spPr>
    </dgm:pt>
    <dgm:pt modelId="{E639B548-8D71-4F1D-B46A-86B238849D13}" type="pres">
      <dgm:prSet presAssocID="{06CABE06-27B1-422A-B81C-64A3C86C2EFC}" presName="EmptyPlaceHolder" presStyleCnt="0"/>
      <dgm:spPr/>
    </dgm:pt>
  </dgm:ptLst>
  <dgm:cxnLst>
    <dgm:cxn modelId="{3B1292F4-B3C3-48CD-9200-4DA1408ADFBC}" srcId="{51862CC3-4877-4D34-9E47-F7FE8700A7AA}" destId="{CCA4F05C-89E2-468C-A672-B997DE2F3329}" srcOrd="0" destOrd="0" parTransId="{0101007F-BE5C-48E9-9E33-A16DB1DF8CD2}" sibTransId="{686919F9-95B7-4533-9471-863E6A8CC227}"/>
    <dgm:cxn modelId="{B3C0D1AC-478B-4799-9779-430CB7964F80}" type="presOf" srcId="{22948F0D-FA66-45D7-B512-613C2BA150DE}" destId="{50D14BFD-3F3A-4886-B074-FE7F6C528CAF}" srcOrd="0" destOrd="0" presId="urn:microsoft.com/office/officeart/2017/3/layout/HorizontalLabelsTimeline"/>
    <dgm:cxn modelId="{A91B13A9-1B8C-44AF-8B3D-26357681A9EF}" srcId="{3FCC047D-3CEF-4474-B6D5-84135521C82F}" destId="{51862CC3-4877-4D34-9E47-F7FE8700A7AA}" srcOrd="0" destOrd="0" parTransId="{280AFDF1-3251-4B9A-AF1C-D0A930AB5677}" sibTransId="{9493AAD7-6290-4677-8DC9-3F6C223ADE7D}"/>
    <dgm:cxn modelId="{3BF5A25C-A92B-4029-92D6-129C7A51E840}" type="presOf" srcId="{CCA4F05C-89E2-468C-A672-B997DE2F3329}" destId="{60000D44-12F1-4103-AA6A-67E2A1F04255}" srcOrd="0" destOrd="0" presId="urn:microsoft.com/office/officeart/2017/3/layout/HorizontalLabelsTimeline"/>
    <dgm:cxn modelId="{29C208F5-36DA-4B3F-AA53-A6732EA87D40}" srcId="{3FCC047D-3CEF-4474-B6D5-84135521C82F}" destId="{06CABE06-27B1-422A-B81C-64A3C86C2EFC}" srcOrd="2" destOrd="0" parTransId="{E5C03F3B-5890-40B0-8A92-9E85D4C52C96}" sibTransId="{41F33B6C-2E73-4EAD-8B8D-27F2FF191E01}"/>
    <dgm:cxn modelId="{E9619E72-924B-41F5-A963-33AF6FC955F3}" srcId="{06CABE06-27B1-422A-B81C-64A3C86C2EFC}" destId="{1DFF328C-FDBF-42A1-88AC-4ABA07B66E1E}" srcOrd="0" destOrd="0" parTransId="{DF192439-8D3B-4B35-89B0-EFC3C4F0634C}" sibTransId="{A6327B03-4CA3-4BAF-A5B7-66E34DD37AB3}"/>
    <dgm:cxn modelId="{213CED56-A094-4F45-8084-ABF60AE19FB0}" srcId="{A8C9411E-6415-48E9-9CAF-1603AEF8321C}" destId="{22948F0D-FA66-45D7-B512-613C2BA150DE}" srcOrd="0" destOrd="0" parTransId="{8D47D64C-BC44-472A-A181-0DB6D6171ABD}" sibTransId="{835A197B-D0BD-429D-BAA6-73CBE15E1668}"/>
    <dgm:cxn modelId="{23E84144-EB3B-4B3F-BA1A-4A5CDCD2496A}" srcId="{3FCC047D-3CEF-4474-B6D5-84135521C82F}" destId="{A8C9411E-6415-48E9-9CAF-1603AEF8321C}" srcOrd="1" destOrd="0" parTransId="{D38A6BEB-C2CE-47CE-B7B0-6A57447FF729}" sibTransId="{91F16719-B140-4436-B834-387B7F70C12B}"/>
    <dgm:cxn modelId="{329A7528-3258-45C0-885C-4FA0582DCC29}" type="presOf" srcId="{3FCC047D-3CEF-4474-B6D5-84135521C82F}" destId="{E1CEE73F-E0D7-4B83-9762-9330913CA024}" srcOrd="0" destOrd="0" presId="urn:microsoft.com/office/officeart/2017/3/layout/HorizontalLabelsTimeline"/>
    <dgm:cxn modelId="{EB37A025-BC97-4013-8B0A-147F9D29299D}" type="presOf" srcId="{A8C9411E-6415-48E9-9CAF-1603AEF8321C}" destId="{A203791D-C46A-462E-9369-57FFE249BF3A}" srcOrd="0" destOrd="0" presId="urn:microsoft.com/office/officeart/2017/3/layout/HorizontalLabelsTimeline"/>
    <dgm:cxn modelId="{9C619AA3-028E-4E38-A248-20BC0805CA1B}" type="presOf" srcId="{1DFF328C-FDBF-42A1-88AC-4ABA07B66E1E}" destId="{A850C456-22B1-4EEC-A5DC-765474FAA681}" srcOrd="0" destOrd="0" presId="urn:microsoft.com/office/officeart/2017/3/layout/HorizontalLabelsTimeline"/>
    <dgm:cxn modelId="{91FB335F-B4D6-4FAC-872F-805663715CF1}" type="presOf" srcId="{06CABE06-27B1-422A-B81C-64A3C86C2EFC}" destId="{3AAC1F40-CEA9-427C-91B2-90877C3BA2D0}" srcOrd="0" destOrd="0" presId="urn:microsoft.com/office/officeart/2017/3/layout/HorizontalLabelsTimeline"/>
    <dgm:cxn modelId="{8C6516E5-DC64-4A7F-90C1-5BF2351B5944}" type="presOf" srcId="{51862CC3-4877-4D34-9E47-F7FE8700A7AA}" destId="{AEEB394B-EF14-4729-8796-F581767913B1}" srcOrd="0" destOrd="0" presId="urn:microsoft.com/office/officeart/2017/3/layout/HorizontalLabelsTimeline"/>
    <dgm:cxn modelId="{A70AF4C8-6435-4C83-9D57-41FFC66487B2}" type="presParOf" srcId="{E1CEE73F-E0D7-4B83-9762-9330913CA024}" destId="{6F62BE1D-7549-4CAE-BE97-487BEDDF360F}" srcOrd="0" destOrd="0" presId="urn:microsoft.com/office/officeart/2017/3/layout/HorizontalLabelsTimeline"/>
    <dgm:cxn modelId="{09408E62-CD57-40ED-8944-412646DB0FEF}" type="presParOf" srcId="{E1CEE73F-E0D7-4B83-9762-9330913CA024}" destId="{87472529-87EC-441F-9B0F-7F2E335AF602}" srcOrd="1" destOrd="0" presId="urn:microsoft.com/office/officeart/2017/3/layout/HorizontalLabelsTimeline"/>
    <dgm:cxn modelId="{60D7D165-0D40-4777-A135-34AF11247C9D}" type="presParOf" srcId="{87472529-87EC-441F-9B0F-7F2E335AF602}" destId="{F2223E34-AB4B-4AC8-8390-2668D48447D3}" srcOrd="0" destOrd="0" presId="urn:microsoft.com/office/officeart/2017/3/layout/HorizontalLabelsTimeline"/>
    <dgm:cxn modelId="{A878B05B-2C89-4D07-B76D-3A66C72757C8}" type="presParOf" srcId="{F2223E34-AB4B-4AC8-8390-2668D48447D3}" destId="{AEEB394B-EF14-4729-8796-F581767913B1}" srcOrd="0" destOrd="0" presId="urn:microsoft.com/office/officeart/2017/3/layout/HorizontalLabelsTimeline"/>
    <dgm:cxn modelId="{9ABE1985-8783-4B9A-B1E9-0578CCC60D6D}" type="presParOf" srcId="{F2223E34-AB4B-4AC8-8390-2668D48447D3}" destId="{C41859A6-27C5-40DE-8CBD-10236B6C3BA3}" srcOrd="1" destOrd="0" presId="urn:microsoft.com/office/officeart/2017/3/layout/HorizontalLabelsTimeline"/>
    <dgm:cxn modelId="{F7DCCD94-B0BA-4BE6-9318-9DE9C2F67F87}" type="presParOf" srcId="{C41859A6-27C5-40DE-8CBD-10236B6C3BA3}" destId="{60000D44-12F1-4103-AA6A-67E2A1F04255}" srcOrd="0" destOrd="0" presId="urn:microsoft.com/office/officeart/2017/3/layout/HorizontalLabelsTimeline"/>
    <dgm:cxn modelId="{7A1A5054-64D2-4D44-8B9E-12A48FFA421D}" type="presParOf" srcId="{C41859A6-27C5-40DE-8CBD-10236B6C3BA3}" destId="{7E144301-784A-4FB8-B6B8-BB3CF397CF70}" srcOrd="1" destOrd="0" presId="urn:microsoft.com/office/officeart/2017/3/layout/HorizontalLabelsTimeline"/>
    <dgm:cxn modelId="{6610730F-D82E-418A-902B-92D7B3A379D5}" type="presParOf" srcId="{F2223E34-AB4B-4AC8-8390-2668D48447D3}" destId="{886E110B-AB96-43B4-AC32-5B65804B1755}" srcOrd="2" destOrd="0" presId="urn:microsoft.com/office/officeart/2017/3/layout/HorizontalLabelsTimeline"/>
    <dgm:cxn modelId="{6DCCCFB4-DD38-4E7F-BB55-ECB17021468A}" type="presParOf" srcId="{F2223E34-AB4B-4AC8-8390-2668D48447D3}" destId="{95D68B1E-9323-4703-8E59-448FF4E34B20}" srcOrd="3" destOrd="0" presId="urn:microsoft.com/office/officeart/2017/3/layout/HorizontalLabelsTimeline"/>
    <dgm:cxn modelId="{FBCDD80A-D5B0-4308-87D3-AABF30AD51DD}" type="presParOf" srcId="{F2223E34-AB4B-4AC8-8390-2668D48447D3}" destId="{51281A64-272E-4794-9ECE-3F2A42235A0F}" srcOrd="4" destOrd="0" presId="urn:microsoft.com/office/officeart/2017/3/layout/HorizontalLabelsTimeline"/>
    <dgm:cxn modelId="{8BEF2BC4-6DE2-497D-A8E6-B4A562EF373A}" type="presParOf" srcId="{87472529-87EC-441F-9B0F-7F2E335AF602}" destId="{AD69745B-DB79-41B4-AF81-54DAFD62B871}" srcOrd="1" destOrd="0" presId="urn:microsoft.com/office/officeart/2017/3/layout/HorizontalLabelsTimeline"/>
    <dgm:cxn modelId="{40884C35-A934-4E85-8A14-21D9396F1A21}" type="presParOf" srcId="{87472529-87EC-441F-9B0F-7F2E335AF602}" destId="{19E4ABE8-86FC-4786-9258-4B3A6CE836DB}" srcOrd="2" destOrd="0" presId="urn:microsoft.com/office/officeart/2017/3/layout/HorizontalLabelsTimeline"/>
    <dgm:cxn modelId="{EFEBBF80-1047-4664-B48E-A77C161B4D17}" type="presParOf" srcId="{19E4ABE8-86FC-4786-9258-4B3A6CE836DB}" destId="{A203791D-C46A-462E-9369-57FFE249BF3A}" srcOrd="0" destOrd="0" presId="urn:microsoft.com/office/officeart/2017/3/layout/HorizontalLabelsTimeline"/>
    <dgm:cxn modelId="{8BF5D87A-F030-442D-9678-9521FC29AC30}" type="presParOf" srcId="{19E4ABE8-86FC-4786-9258-4B3A6CE836DB}" destId="{F725B39A-8D4A-4F49-A787-A9634C1C33E2}" srcOrd="1" destOrd="0" presId="urn:microsoft.com/office/officeart/2017/3/layout/HorizontalLabelsTimeline"/>
    <dgm:cxn modelId="{7C337179-5517-4804-8C03-F8CB08A4A637}" type="presParOf" srcId="{F725B39A-8D4A-4F49-A787-A9634C1C33E2}" destId="{50D14BFD-3F3A-4886-B074-FE7F6C528CAF}" srcOrd="0" destOrd="0" presId="urn:microsoft.com/office/officeart/2017/3/layout/HorizontalLabelsTimeline"/>
    <dgm:cxn modelId="{4065FB25-8800-447D-AB5C-7576B875161A}" type="presParOf" srcId="{F725B39A-8D4A-4F49-A787-A9634C1C33E2}" destId="{00187807-1229-4C25-88AE-7FCDF8FE6743}" srcOrd="1" destOrd="0" presId="urn:microsoft.com/office/officeart/2017/3/layout/HorizontalLabelsTimeline"/>
    <dgm:cxn modelId="{179678AC-C712-4500-8A0C-4C3F741B78BB}" type="presParOf" srcId="{19E4ABE8-86FC-4786-9258-4B3A6CE836DB}" destId="{184BF635-1E90-44DF-85C2-F8DF7075C65B}" srcOrd="2" destOrd="0" presId="urn:microsoft.com/office/officeart/2017/3/layout/HorizontalLabelsTimeline"/>
    <dgm:cxn modelId="{004FC145-5C1C-4564-A620-FBD925F7D534}" type="presParOf" srcId="{19E4ABE8-86FC-4786-9258-4B3A6CE836DB}" destId="{852F8DD8-1F04-41AB-960B-FB46AE2986B7}" srcOrd="3" destOrd="0" presId="urn:microsoft.com/office/officeart/2017/3/layout/HorizontalLabelsTimeline"/>
    <dgm:cxn modelId="{BE2C1724-D6C1-4580-AA59-C01A88FF7819}" type="presParOf" srcId="{19E4ABE8-86FC-4786-9258-4B3A6CE836DB}" destId="{EFC220C5-DF19-40BD-8B9D-8EFE9432CD5C}" srcOrd="4" destOrd="0" presId="urn:microsoft.com/office/officeart/2017/3/layout/HorizontalLabelsTimeline"/>
    <dgm:cxn modelId="{8E818D57-9BDA-4C60-8AB2-B9125EC3AF38}" type="presParOf" srcId="{87472529-87EC-441F-9B0F-7F2E335AF602}" destId="{EA8C1B3C-5F77-4710-8B71-06327F218DF5}" srcOrd="3" destOrd="0" presId="urn:microsoft.com/office/officeart/2017/3/layout/HorizontalLabelsTimeline"/>
    <dgm:cxn modelId="{06906F8E-9DD6-4246-A7FB-D8F619C94CC4}" type="presParOf" srcId="{87472529-87EC-441F-9B0F-7F2E335AF602}" destId="{4181CA0D-68B2-4B58-8EA3-42C1EC1DF767}" srcOrd="4" destOrd="0" presId="urn:microsoft.com/office/officeart/2017/3/layout/HorizontalLabelsTimeline"/>
    <dgm:cxn modelId="{950F2E58-35FF-45EA-915E-F2C445C341B2}" type="presParOf" srcId="{4181CA0D-68B2-4B58-8EA3-42C1EC1DF767}" destId="{3AAC1F40-CEA9-427C-91B2-90877C3BA2D0}" srcOrd="0" destOrd="0" presId="urn:microsoft.com/office/officeart/2017/3/layout/HorizontalLabelsTimeline"/>
    <dgm:cxn modelId="{82CAED84-9B6A-41E1-AE1F-69D192CBDC23}" type="presParOf" srcId="{4181CA0D-68B2-4B58-8EA3-42C1EC1DF767}" destId="{2BD47510-7EAC-41EF-81AF-49AF0FC00443}" srcOrd="1" destOrd="0" presId="urn:microsoft.com/office/officeart/2017/3/layout/HorizontalLabelsTimeline"/>
    <dgm:cxn modelId="{E54113E5-6B84-4CEA-9038-CD03A7AE9B1F}" type="presParOf" srcId="{2BD47510-7EAC-41EF-81AF-49AF0FC00443}" destId="{A850C456-22B1-4EEC-A5DC-765474FAA681}" srcOrd="0" destOrd="0" presId="urn:microsoft.com/office/officeart/2017/3/layout/HorizontalLabelsTimeline"/>
    <dgm:cxn modelId="{63B1DFEC-EACD-46BA-9EAF-A75E0741403D}" type="presParOf" srcId="{2BD47510-7EAC-41EF-81AF-49AF0FC00443}" destId="{082CD3EF-AAC7-4D14-98D5-060C241AE0E1}" srcOrd="1" destOrd="0" presId="urn:microsoft.com/office/officeart/2017/3/layout/HorizontalLabelsTimeline"/>
    <dgm:cxn modelId="{BF5EA2BB-EDC6-42DB-A4CD-44FF2F678A05}" type="presParOf" srcId="{4181CA0D-68B2-4B58-8EA3-42C1EC1DF767}" destId="{B9806059-5E7E-4884-94F1-476B45BC7E16}" srcOrd="2" destOrd="0" presId="urn:microsoft.com/office/officeart/2017/3/layout/HorizontalLabelsTimeline"/>
    <dgm:cxn modelId="{CB5AD5CB-2375-403F-8FF9-2F2EE783437B}" type="presParOf" srcId="{4181CA0D-68B2-4B58-8EA3-42C1EC1DF767}" destId="{4138844C-6C0B-4A32-8A24-BD6E2AF1A165}" srcOrd="3" destOrd="0" presId="urn:microsoft.com/office/officeart/2017/3/layout/HorizontalLabelsTimeline"/>
    <dgm:cxn modelId="{45D99DD9-10DD-4FBE-BFF9-EBDBCF70B3B6}" type="presParOf" srcId="{4181CA0D-68B2-4B58-8EA3-42C1EC1DF767}" destId="{E639B548-8D71-4F1D-B46A-86B238849D13}"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AE0DC4-6BEA-4D29-B6CC-DF390C3D2382}" type="doc">
      <dgm:prSet loTypeId="urn:microsoft.com/office/officeart/2008/layout/LinedList" loCatId="list" qsTypeId="urn:microsoft.com/office/officeart/2005/8/quickstyle/simple4" qsCatId="simple" csTypeId="urn:microsoft.com/office/officeart/2005/8/colors/accent1_2" csCatId="accent1"/>
      <dgm:spPr/>
      <dgm:t>
        <a:bodyPr/>
        <a:lstStyle/>
        <a:p>
          <a:endParaRPr lang="en-US"/>
        </a:p>
      </dgm:t>
    </dgm:pt>
    <dgm:pt modelId="{96296825-8D55-499B-BC63-A43692DF7D26}">
      <dgm:prSet/>
      <dgm:spPr/>
      <dgm:t>
        <a:bodyPr/>
        <a:lstStyle/>
        <a:p>
          <a:r>
            <a:rPr lang="en-US" b="1"/>
            <a:t>Islamic Fiqh (science of Shariah) Academy, emanating from the Organization of Islamic Conference, meeting in its Second Session in Jeddah, KSA, from 10 to 16 Rabi-ul- Thani, 1405 A.H. (Dec 1985) issued a Resolution which in summary stated the following:</a:t>
          </a:r>
          <a:endParaRPr lang="en-US"/>
        </a:p>
      </dgm:t>
    </dgm:pt>
    <dgm:pt modelId="{68B32C75-7D15-481A-BD42-C8458176BC7B}" type="parTrans" cxnId="{2A89BD29-0E92-4FAA-82BA-95386FC93E38}">
      <dgm:prSet/>
      <dgm:spPr/>
      <dgm:t>
        <a:bodyPr/>
        <a:lstStyle/>
        <a:p>
          <a:endParaRPr lang="en-US"/>
        </a:p>
      </dgm:t>
    </dgm:pt>
    <dgm:pt modelId="{B57D719F-4F46-4BA6-82AE-D339C99C3052}" type="sibTrans" cxnId="{2A89BD29-0E92-4FAA-82BA-95386FC93E38}">
      <dgm:prSet/>
      <dgm:spPr/>
      <dgm:t>
        <a:bodyPr/>
        <a:lstStyle/>
        <a:p>
          <a:endParaRPr lang="en-US"/>
        </a:p>
      </dgm:t>
    </dgm:pt>
    <dgm:pt modelId="{FC94025A-ED62-400C-B207-3D8BE253E229}">
      <dgm:prSet/>
      <dgm:spPr/>
      <dgm:t>
        <a:bodyPr/>
        <a:lstStyle/>
        <a:p>
          <a:r>
            <a:rPr lang="en-US" b="1"/>
            <a:t>The </a:t>
          </a:r>
          <a:r>
            <a:rPr lang="en-US" b="1" u="sng"/>
            <a:t>commercial Insurance</a:t>
          </a:r>
          <a:r>
            <a:rPr lang="en-US" b="1"/>
            <a:t> contract… </a:t>
          </a:r>
          <a:r>
            <a:rPr lang="en-US" b="1" u="sng"/>
            <a:t>is prohibited </a:t>
          </a:r>
          <a:r>
            <a:rPr lang="en-US" b="1" i="1" u="sng"/>
            <a:t>(Haraam)</a:t>
          </a:r>
          <a:r>
            <a:rPr lang="en-US" b="1" u="sng"/>
            <a:t> according to the Shariah.</a:t>
          </a:r>
          <a:endParaRPr lang="en-US"/>
        </a:p>
      </dgm:t>
    </dgm:pt>
    <dgm:pt modelId="{4BF1072B-F35F-41AE-A256-05048BD05C1A}" type="parTrans" cxnId="{441CC5FD-EF04-430D-BFCB-F35E58962BD7}">
      <dgm:prSet/>
      <dgm:spPr/>
      <dgm:t>
        <a:bodyPr/>
        <a:lstStyle/>
        <a:p>
          <a:endParaRPr lang="en-US"/>
        </a:p>
      </dgm:t>
    </dgm:pt>
    <dgm:pt modelId="{96E580AF-C274-4C31-8A76-F1AB36A925E1}" type="sibTrans" cxnId="{441CC5FD-EF04-430D-BFCB-F35E58962BD7}">
      <dgm:prSet/>
      <dgm:spPr/>
      <dgm:t>
        <a:bodyPr/>
        <a:lstStyle/>
        <a:p>
          <a:endParaRPr lang="en-US"/>
        </a:p>
      </dgm:t>
    </dgm:pt>
    <dgm:pt modelId="{5D0183A0-2DDD-4CE2-A493-CDDF122B2EF6}">
      <dgm:prSet/>
      <dgm:spPr/>
      <dgm:t>
        <a:bodyPr/>
        <a:lstStyle/>
        <a:p>
          <a:r>
            <a:rPr lang="en-US" b="1"/>
            <a:t>The alternative Takaful contract which conforms to the principles of Islamic dealings is Halaal, being the contract of cooperative insurance, which is founded on the basis of charitable donation and Shariah compliant dealings.</a:t>
          </a:r>
          <a:endParaRPr lang="en-US"/>
        </a:p>
      </dgm:t>
    </dgm:pt>
    <dgm:pt modelId="{B21C602A-9F31-4C4E-8BDA-114E99C36961}" type="parTrans" cxnId="{32A1F060-5857-4A9F-ADAD-78044222C9E0}">
      <dgm:prSet/>
      <dgm:spPr/>
      <dgm:t>
        <a:bodyPr/>
        <a:lstStyle/>
        <a:p>
          <a:endParaRPr lang="en-US"/>
        </a:p>
      </dgm:t>
    </dgm:pt>
    <dgm:pt modelId="{EDA3B5C3-F833-40B5-8BDC-875C1D6C16EA}" type="sibTrans" cxnId="{32A1F060-5857-4A9F-ADAD-78044222C9E0}">
      <dgm:prSet/>
      <dgm:spPr/>
      <dgm:t>
        <a:bodyPr/>
        <a:lstStyle/>
        <a:p>
          <a:endParaRPr lang="en-US"/>
        </a:p>
      </dgm:t>
    </dgm:pt>
    <dgm:pt modelId="{BED028FB-8098-4768-BE13-498769421387}" type="pres">
      <dgm:prSet presAssocID="{6DAE0DC4-6BEA-4D29-B6CC-DF390C3D2382}" presName="vert0" presStyleCnt="0">
        <dgm:presLayoutVars>
          <dgm:dir/>
          <dgm:animOne val="branch"/>
          <dgm:animLvl val="lvl"/>
        </dgm:presLayoutVars>
      </dgm:prSet>
      <dgm:spPr/>
      <dgm:t>
        <a:bodyPr/>
        <a:lstStyle/>
        <a:p>
          <a:endParaRPr lang="en-US"/>
        </a:p>
      </dgm:t>
    </dgm:pt>
    <dgm:pt modelId="{A1B1B46F-D300-46A3-B7D3-299E9FEABC95}" type="pres">
      <dgm:prSet presAssocID="{96296825-8D55-499B-BC63-A43692DF7D26}" presName="thickLine" presStyleLbl="alignNode1" presStyleIdx="0" presStyleCnt="3"/>
      <dgm:spPr/>
    </dgm:pt>
    <dgm:pt modelId="{7A710C1A-A05A-4F33-ACE5-B6019FAD61D5}" type="pres">
      <dgm:prSet presAssocID="{96296825-8D55-499B-BC63-A43692DF7D26}" presName="horz1" presStyleCnt="0"/>
      <dgm:spPr/>
    </dgm:pt>
    <dgm:pt modelId="{2316B0DC-0218-4ECD-BC60-1EEB96AB5457}" type="pres">
      <dgm:prSet presAssocID="{96296825-8D55-499B-BC63-A43692DF7D26}" presName="tx1" presStyleLbl="revTx" presStyleIdx="0" presStyleCnt="3"/>
      <dgm:spPr/>
      <dgm:t>
        <a:bodyPr/>
        <a:lstStyle/>
        <a:p>
          <a:endParaRPr lang="en-US"/>
        </a:p>
      </dgm:t>
    </dgm:pt>
    <dgm:pt modelId="{4FD7D610-53D2-44EA-9E83-036F9E8163DD}" type="pres">
      <dgm:prSet presAssocID="{96296825-8D55-499B-BC63-A43692DF7D26}" presName="vert1" presStyleCnt="0"/>
      <dgm:spPr/>
    </dgm:pt>
    <dgm:pt modelId="{E6E68CA9-B9FA-44EB-902E-C36B11FAF811}" type="pres">
      <dgm:prSet presAssocID="{FC94025A-ED62-400C-B207-3D8BE253E229}" presName="thickLine" presStyleLbl="alignNode1" presStyleIdx="1" presStyleCnt="3"/>
      <dgm:spPr/>
    </dgm:pt>
    <dgm:pt modelId="{35AEFB74-E3A0-48F0-814A-168C8495F899}" type="pres">
      <dgm:prSet presAssocID="{FC94025A-ED62-400C-B207-3D8BE253E229}" presName="horz1" presStyleCnt="0"/>
      <dgm:spPr/>
    </dgm:pt>
    <dgm:pt modelId="{9CF0AF12-D0D5-4E75-94B9-301B9C6C4843}" type="pres">
      <dgm:prSet presAssocID="{FC94025A-ED62-400C-B207-3D8BE253E229}" presName="tx1" presStyleLbl="revTx" presStyleIdx="1" presStyleCnt="3"/>
      <dgm:spPr/>
      <dgm:t>
        <a:bodyPr/>
        <a:lstStyle/>
        <a:p>
          <a:endParaRPr lang="en-US"/>
        </a:p>
      </dgm:t>
    </dgm:pt>
    <dgm:pt modelId="{31017F37-C87D-434D-8B0A-D7BE2C75C10E}" type="pres">
      <dgm:prSet presAssocID="{FC94025A-ED62-400C-B207-3D8BE253E229}" presName="vert1" presStyleCnt="0"/>
      <dgm:spPr/>
    </dgm:pt>
    <dgm:pt modelId="{3C305951-08FE-4E94-86AC-2575F9FA5EDD}" type="pres">
      <dgm:prSet presAssocID="{5D0183A0-2DDD-4CE2-A493-CDDF122B2EF6}" presName="thickLine" presStyleLbl="alignNode1" presStyleIdx="2" presStyleCnt="3"/>
      <dgm:spPr/>
    </dgm:pt>
    <dgm:pt modelId="{EE17D2D3-7308-49D3-AF17-EDD8781128B8}" type="pres">
      <dgm:prSet presAssocID="{5D0183A0-2DDD-4CE2-A493-CDDF122B2EF6}" presName="horz1" presStyleCnt="0"/>
      <dgm:spPr/>
    </dgm:pt>
    <dgm:pt modelId="{12543A88-6940-4E3F-8E75-3F9B1BB19CBA}" type="pres">
      <dgm:prSet presAssocID="{5D0183A0-2DDD-4CE2-A493-CDDF122B2EF6}" presName="tx1" presStyleLbl="revTx" presStyleIdx="2" presStyleCnt="3"/>
      <dgm:spPr/>
      <dgm:t>
        <a:bodyPr/>
        <a:lstStyle/>
        <a:p>
          <a:endParaRPr lang="en-US"/>
        </a:p>
      </dgm:t>
    </dgm:pt>
    <dgm:pt modelId="{9925A595-2684-4742-92AF-717F59370EE1}" type="pres">
      <dgm:prSet presAssocID="{5D0183A0-2DDD-4CE2-A493-CDDF122B2EF6}" presName="vert1" presStyleCnt="0"/>
      <dgm:spPr/>
    </dgm:pt>
  </dgm:ptLst>
  <dgm:cxnLst>
    <dgm:cxn modelId="{32A1F060-5857-4A9F-ADAD-78044222C9E0}" srcId="{6DAE0DC4-6BEA-4D29-B6CC-DF390C3D2382}" destId="{5D0183A0-2DDD-4CE2-A493-CDDF122B2EF6}" srcOrd="2" destOrd="0" parTransId="{B21C602A-9F31-4C4E-8BDA-114E99C36961}" sibTransId="{EDA3B5C3-F833-40B5-8BDC-875C1D6C16EA}"/>
    <dgm:cxn modelId="{D40F52D3-3B3C-46F6-89DF-DEA740A770B8}" type="presOf" srcId="{96296825-8D55-499B-BC63-A43692DF7D26}" destId="{2316B0DC-0218-4ECD-BC60-1EEB96AB5457}" srcOrd="0" destOrd="0" presId="urn:microsoft.com/office/officeart/2008/layout/LinedList"/>
    <dgm:cxn modelId="{5D933916-99FB-4EF1-B0E4-3471FE21CC24}" type="presOf" srcId="{5D0183A0-2DDD-4CE2-A493-CDDF122B2EF6}" destId="{12543A88-6940-4E3F-8E75-3F9B1BB19CBA}" srcOrd="0" destOrd="0" presId="urn:microsoft.com/office/officeart/2008/layout/LinedList"/>
    <dgm:cxn modelId="{6D994E05-E75F-45BE-9C7B-6D6E935495EC}" type="presOf" srcId="{6DAE0DC4-6BEA-4D29-B6CC-DF390C3D2382}" destId="{BED028FB-8098-4768-BE13-498769421387}" srcOrd="0" destOrd="0" presId="urn:microsoft.com/office/officeart/2008/layout/LinedList"/>
    <dgm:cxn modelId="{441CC5FD-EF04-430D-BFCB-F35E58962BD7}" srcId="{6DAE0DC4-6BEA-4D29-B6CC-DF390C3D2382}" destId="{FC94025A-ED62-400C-B207-3D8BE253E229}" srcOrd="1" destOrd="0" parTransId="{4BF1072B-F35F-41AE-A256-05048BD05C1A}" sibTransId="{96E580AF-C274-4C31-8A76-F1AB36A925E1}"/>
    <dgm:cxn modelId="{2A89BD29-0E92-4FAA-82BA-95386FC93E38}" srcId="{6DAE0DC4-6BEA-4D29-B6CC-DF390C3D2382}" destId="{96296825-8D55-499B-BC63-A43692DF7D26}" srcOrd="0" destOrd="0" parTransId="{68B32C75-7D15-481A-BD42-C8458176BC7B}" sibTransId="{B57D719F-4F46-4BA6-82AE-D339C99C3052}"/>
    <dgm:cxn modelId="{F7BF0F2C-3347-45EF-A904-B4D069E609F8}" type="presOf" srcId="{FC94025A-ED62-400C-B207-3D8BE253E229}" destId="{9CF0AF12-D0D5-4E75-94B9-301B9C6C4843}" srcOrd="0" destOrd="0" presId="urn:microsoft.com/office/officeart/2008/layout/LinedList"/>
    <dgm:cxn modelId="{B9521099-75D5-45CC-9654-649AA9DC4445}" type="presParOf" srcId="{BED028FB-8098-4768-BE13-498769421387}" destId="{A1B1B46F-D300-46A3-B7D3-299E9FEABC95}" srcOrd="0" destOrd="0" presId="urn:microsoft.com/office/officeart/2008/layout/LinedList"/>
    <dgm:cxn modelId="{4EE26DB9-7A05-4781-A2B9-B7CFC9ED4D54}" type="presParOf" srcId="{BED028FB-8098-4768-BE13-498769421387}" destId="{7A710C1A-A05A-4F33-ACE5-B6019FAD61D5}" srcOrd="1" destOrd="0" presId="urn:microsoft.com/office/officeart/2008/layout/LinedList"/>
    <dgm:cxn modelId="{BCE4F1C1-2330-4594-8BFB-B43AF1921ABC}" type="presParOf" srcId="{7A710C1A-A05A-4F33-ACE5-B6019FAD61D5}" destId="{2316B0DC-0218-4ECD-BC60-1EEB96AB5457}" srcOrd="0" destOrd="0" presId="urn:microsoft.com/office/officeart/2008/layout/LinedList"/>
    <dgm:cxn modelId="{DFB3B062-2B7A-4B27-8422-20EFC223A752}" type="presParOf" srcId="{7A710C1A-A05A-4F33-ACE5-B6019FAD61D5}" destId="{4FD7D610-53D2-44EA-9E83-036F9E8163DD}" srcOrd="1" destOrd="0" presId="urn:microsoft.com/office/officeart/2008/layout/LinedList"/>
    <dgm:cxn modelId="{9EA8BDA7-BA24-4BFD-A8BB-6FA40E50538E}" type="presParOf" srcId="{BED028FB-8098-4768-BE13-498769421387}" destId="{E6E68CA9-B9FA-44EB-902E-C36B11FAF811}" srcOrd="2" destOrd="0" presId="urn:microsoft.com/office/officeart/2008/layout/LinedList"/>
    <dgm:cxn modelId="{4B1758D4-7D15-48F6-BF83-790D3A278C04}" type="presParOf" srcId="{BED028FB-8098-4768-BE13-498769421387}" destId="{35AEFB74-E3A0-48F0-814A-168C8495F899}" srcOrd="3" destOrd="0" presId="urn:microsoft.com/office/officeart/2008/layout/LinedList"/>
    <dgm:cxn modelId="{73B1D482-540F-47C4-9C1E-7153ABFF65D5}" type="presParOf" srcId="{35AEFB74-E3A0-48F0-814A-168C8495F899}" destId="{9CF0AF12-D0D5-4E75-94B9-301B9C6C4843}" srcOrd="0" destOrd="0" presId="urn:microsoft.com/office/officeart/2008/layout/LinedList"/>
    <dgm:cxn modelId="{BF4BE104-C79F-4312-BCD7-D00E8119536B}" type="presParOf" srcId="{35AEFB74-E3A0-48F0-814A-168C8495F899}" destId="{31017F37-C87D-434D-8B0A-D7BE2C75C10E}" srcOrd="1" destOrd="0" presId="urn:microsoft.com/office/officeart/2008/layout/LinedList"/>
    <dgm:cxn modelId="{1643AD81-F8A9-4E4D-B254-DA3B373FFDFF}" type="presParOf" srcId="{BED028FB-8098-4768-BE13-498769421387}" destId="{3C305951-08FE-4E94-86AC-2575F9FA5EDD}" srcOrd="4" destOrd="0" presId="urn:microsoft.com/office/officeart/2008/layout/LinedList"/>
    <dgm:cxn modelId="{C150D42B-E87E-4187-B006-9326B05CAF79}" type="presParOf" srcId="{BED028FB-8098-4768-BE13-498769421387}" destId="{EE17D2D3-7308-49D3-AF17-EDD8781128B8}" srcOrd="5" destOrd="0" presId="urn:microsoft.com/office/officeart/2008/layout/LinedList"/>
    <dgm:cxn modelId="{6FE73CD5-7857-4C06-AB2F-714CD886E984}" type="presParOf" srcId="{EE17D2D3-7308-49D3-AF17-EDD8781128B8}" destId="{12543A88-6940-4E3F-8E75-3F9B1BB19CBA}" srcOrd="0" destOrd="0" presId="urn:microsoft.com/office/officeart/2008/layout/LinedList"/>
    <dgm:cxn modelId="{1A8768E2-DFF1-405B-9B1B-8D8536A81F38}" type="presParOf" srcId="{EE17D2D3-7308-49D3-AF17-EDD8781128B8}" destId="{9925A595-2684-4742-92AF-717F59370EE1}"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1B6272-4091-4CDC-B471-99608260DB7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F6BD1ED-1ADE-4C7E-B8B5-E74924BFEC74}">
      <dgm:prSet/>
      <dgm:spPr/>
      <dgm:t>
        <a:bodyPr/>
        <a:lstStyle/>
        <a:p>
          <a:r>
            <a:rPr lang="en-US" b="1"/>
            <a:t>Piety (individual purification)</a:t>
          </a:r>
          <a:endParaRPr lang="en-US"/>
        </a:p>
      </dgm:t>
    </dgm:pt>
    <dgm:pt modelId="{9891C518-A2C4-4D03-B51C-E24E731E7B0E}" type="parTrans" cxnId="{1F1F399F-EB8E-41D5-AB29-4FE740713D76}">
      <dgm:prSet/>
      <dgm:spPr/>
      <dgm:t>
        <a:bodyPr/>
        <a:lstStyle/>
        <a:p>
          <a:endParaRPr lang="en-US"/>
        </a:p>
      </dgm:t>
    </dgm:pt>
    <dgm:pt modelId="{FD43D1C3-8218-458C-9B58-A3E21DA45BCE}" type="sibTrans" cxnId="{1F1F399F-EB8E-41D5-AB29-4FE740713D76}">
      <dgm:prSet/>
      <dgm:spPr/>
      <dgm:t>
        <a:bodyPr/>
        <a:lstStyle/>
        <a:p>
          <a:endParaRPr lang="en-US"/>
        </a:p>
      </dgm:t>
    </dgm:pt>
    <dgm:pt modelId="{9007621C-0D4F-45FC-9C95-EE6A17B2811D}">
      <dgm:prSet/>
      <dgm:spPr/>
      <dgm:t>
        <a:bodyPr/>
        <a:lstStyle/>
        <a:p>
          <a:r>
            <a:rPr lang="en-US" b="1"/>
            <a:t>Brotherhood (mutual assistance)</a:t>
          </a:r>
          <a:endParaRPr lang="en-US"/>
        </a:p>
      </dgm:t>
    </dgm:pt>
    <dgm:pt modelId="{205F93DD-0908-4951-9879-6512D5EF63BD}" type="parTrans" cxnId="{46CDF94E-3A99-4E70-9DC3-7E218D3431F5}">
      <dgm:prSet/>
      <dgm:spPr/>
      <dgm:t>
        <a:bodyPr/>
        <a:lstStyle/>
        <a:p>
          <a:endParaRPr lang="en-US"/>
        </a:p>
      </dgm:t>
    </dgm:pt>
    <dgm:pt modelId="{07894B8F-8DCF-436D-96F2-22422D534FC5}" type="sibTrans" cxnId="{46CDF94E-3A99-4E70-9DC3-7E218D3431F5}">
      <dgm:prSet/>
      <dgm:spPr/>
      <dgm:t>
        <a:bodyPr/>
        <a:lstStyle/>
        <a:p>
          <a:endParaRPr lang="en-US"/>
        </a:p>
      </dgm:t>
    </dgm:pt>
    <dgm:pt modelId="{0BC0B1FC-7DF1-4553-9229-8B6F2F451101}">
      <dgm:prSet/>
      <dgm:spPr/>
      <dgm:t>
        <a:bodyPr/>
        <a:lstStyle/>
        <a:p>
          <a:r>
            <a:rPr lang="en-US" b="1"/>
            <a:t>Charity (Tabarru or contribution)</a:t>
          </a:r>
          <a:endParaRPr lang="en-US"/>
        </a:p>
      </dgm:t>
    </dgm:pt>
    <dgm:pt modelId="{3B6FBBBE-0B2E-4845-9B96-5FCB4B4E12F5}" type="parTrans" cxnId="{5EDBD485-A83B-46BA-9080-68CEF47D674B}">
      <dgm:prSet/>
      <dgm:spPr/>
      <dgm:t>
        <a:bodyPr/>
        <a:lstStyle/>
        <a:p>
          <a:endParaRPr lang="en-US"/>
        </a:p>
      </dgm:t>
    </dgm:pt>
    <dgm:pt modelId="{CD694B81-770A-4E51-B0F2-6466B889F239}" type="sibTrans" cxnId="{5EDBD485-A83B-46BA-9080-68CEF47D674B}">
      <dgm:prSet/>
      <dgm:spPr/>
      <dgm:t>
        <a:bodyPr/>
        <a:lstStyle/>
        <a:p>
          <a:endParaRPr lang="en-US"/>
        </a:p>
      </dgm:t>
    </dgm:pt>
    <dgm:pt modelId="{5F6D9385-0112-4A34-8ED6-63734D13D5C2}">
      <dgm:prSet/>
      <dgm:spPr/>
      <dgm:t>
        <a:bodyPr/>
        <a:lstStyle/>
        <a:p>
          <a:r>
            <a:rPr lang="en-US" b="1"/>
            <a:t>Mutual Guarantee </a:t>
          </a:r>
          <a:endParaRPr lang="en-US"/>
        </a:p>
      </dgm:t>
    </dgm:pt>
    <dgm:pt modelId="{B8B9A2B5-533A-4EE1-AF15-BCF3DEEA3A90}" type="parTrans" cxnId="{8323104A-0340-48AA-B512-956239B0370F}">
      <dgm:prSet/>
      <dgm:spPr/>
      <dgm:t>
        <a:bodyPr/>
        <a:lstStyle/>
        <a:p>
          <a:endParaRPr lang="en-US"/>
        </a:p>
      </dgm:t>
    </dgm:pt>
    <dgm:pt modelId="{36AA3E85-F1A0-4565-A910-8E8A2BC3286B}" type="sibTrans" cxnId="{8323104A-0340-48AA-B512-956239B0370F}">
      <dgm:prSet/>
      <dgm:spPr/>
      <dgm:t>
        <a:bodyPr/>
        <a:lstStyle/>
        <a:p>
          <a:endParaRPr lang="en-US"/>
        </a:p>
      </dgm:t>
    </dgm:pt>
    <dgm:pt modelId="{EF143D1C-267B-4D4D-9912-DF91088EC62D}">
      <dgm:prSet/>
      <dgm:spPr/>
      <dgm:t>
        <a:bodyPr/>
        <a:lstStyle/>
        <a:p>
          <a:r>
            <a:rPr lang="en-US" b="1"/>
            <a:t>Community well-being as opposed to profit maximization.</a:t>
          </a:r>
          <a:endParaRPr lang="en-US"/>
        </a:p>
      </dgm:t>
    </dgm:pt>
    <dgm:pt modelId="{1D2B39C7-2427-4DB4-A98F-080727BC20B8}" type="parTrans" cxnId="{6591A4E1-C2A6-4418-97C4-A15D131E0EA5}">
      <dgm:prSet/>
      <dgm:spPr/>
      <dgm:t>
        <a:bodyPr/>
        <a:lstStyle/>
        <a:p>
          <a:endParaRPr lang="en-US"/>
        </a:p>
      </dgm:t>
    </dgm:pt>
    <dgm:pt modelId="{7012B91B-E378-4B1D-982A-5659DB401DCB}" type="sibTrans" cxnId="{6591A4E1-C2A6-4418-97C4-A15D131E0EA5}">
      <dgm:prSet/>
      <dgm:spPr/>
      <dgm:t>
        <a:bodyPr/>
        <a:lstStyle/>
        <a:p>
          <a:endParaRPr lang="en-US"/>
        </a:p>
      </dgm:t>
    </dgm:pt>
    <dgm:pt modelId="{78217363-96ED-4EBA-B044-21A00EB5FA71}" type="pres">
      <dgm:prSet presAssocID="{E61B6272-4091-4CDC-B471-99608260DB7E}" presName="root" presStyleCnt="0">
        <dgm:presLayoutVars>
          <dgm:dir/>
          <dgm:resizeHandles val="exact"/>
        </dgm:presLayoutVars>
      </dgm:prSet>
      <dgm:spPr/>
      <dgm:t>
        <a:bodyPr/>
        <a:lstStyle/>
        <a:p>
          <a:endParaRPr lang="en-US"/>
        </a:p>
      </dgm:t>
    </dgm:pt>
    <dgm:pt modelId="{032E2B9C-CB5F-4E02-A28B-BC8D7AD6300D}" type="pres">
      <dgm:prSet presAssocID="{0F6BD1ED-1ADE-4C7E-B8B5-E74924BFEC74}" presName="compNode" presStyleCnt="0"/>
      <dgm:spPr/>
    </dgm:pt>
    <dgm:pt modelId="{8BCE5A77-BDB1-4802-A1FD-F9EEF299A177}" type="pres">
      <dgm:prSet presAssocID="{0F6BD1ED-1ADE-4C7E-B8B5-E74924BFEC74}" presName="bgRect" presStyleLbl="bgShp" presStyleIdx="0" presStyleCnt="5"/>
      <dgm:spPr/>
    </dgm:pt>
    <dgm:pt modelId="{8F342B70-5D0D-4125-9F59-863202DF3070}" type="pres">
      <dgm:prSet presAssocID="{0F6BD1ED-1ADE-4C7E-B8B5-E74924BFEC74}"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Skeleton"/>
        </a:ext>
      </dgm:extLst>
    </dgm:pt>
    <dgm:pt modelId="{345C1C6C-3540-46C4-9706-88E2E15827B3}" type="pres">
      <dgm:prSet presAssocID="{0F6BD1ED-1ADE-4C7E-B8B5-E74924BFEC74}" presName="spaceRect" presStyleCnt="0"/>
      <dgm:spPr/>
    </dgm:pt>
    <dgm:pt modelId="{8521BD79-CD7F-4B78-A443-2323F3668DB5}" type="pres">
      <dgm:prSet presAssocID="{0F6BD1ED-1ADE-4C7E-B8B5-E74924BFEC74}" presName="parTx" presStyleLbl="revTx" presStyleIdx="0" presStyleCnt="5">
        <dgm:presLayoutVars>
          <dgm:chMax val="0"/>
          <dgm:chPref val="0"/>
        </dgm:presLayoutVars>
      </dgm:prSet>
      <dgm:spPr/>
      <dgm:t>
        <a:bodyPr/>
        <a:lstStyle/>
        <a:p>
          <a:endParaRPr lang="en-US"/>
        </a:p>
      </dgm:t>
    </dgm:pt>
    <dgm:pt modelId="{F018CB66-D208-45EF-8DDF-B8A142FAB8E1}" type="pres">
      <dgm:prSet presAssocID="{FD43D1C3-8218-458C-9B58-A3E21DA45BCE}" presName="sibTrans" presStyleCnt="0"/>
      <dgm:spPr/>
    </dgm:pt>
    <dgm:pt modelId="{00F66683-D10A-4DFE-9453-7FF138673632}" type="pres">
      <dgm:prSet presAssocID="{9007621C-0D4F-45FC-9C95-EE6A17B2811D}" presName="compNode" presStyleCnt="0"/>
      <dgm:spPr/>
    </dgm:pt>
    <dgm:pt modelId="{02147DD6-B7A4-4BBA-B622-C63C5A56B775}" type="pres">
      <dgm:prSet presAssocID="{9007621C-0D4F-45FC-9C95-EE6A17B2811D}" presName="bgRect" presStyleLbl="bgShp" presStyleIdx="1" presStyleCnt="5"/>
      <dgm:spPr/>
    </dgm:pt>
    <dgm:pt modelId="{39B3340E-A04C-4E94-BF47-67C681D39C52}" type="pres">
      <dgm:prSet presAssocID="{9007621C-0D4F-45FC-9C95-EE6A17B2811D}" presName="iconRect" presStyleLbl="node1" presStyleIdx="1" presStyleCnt="5"/>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Electrician"/>
        </a:ext>
      </dgm:extLst>
    </dgm:pt>
    <dgm:pt modelId="{B23E6E84-FE2B-40F7-98C5-79DB5EB817A7}" type="pres">
      <dgm:prSet presAssocID="{9007621C-0D4F-45FC-9C95-EE6A17B2811D}" presName="spaceRect" presStyleCnt="0"/>
      <dgm:spPr/>
    </dgm:pt>
    <dgm:pt modelId="{1D4AB3D3-4F89-4742-BA29-F5AC78630A76}" type="pres">
      <dgm:prSet presAssocID="{9007621C-0D4F-45FC-9C95-EE6A17B2811D}" presName="parTx" presStyleLbl="revTx" presStyleIdx="1" presStyleCnt="5">
        <dgm:presLayoutVars>
          <dgm:chMax val="0"/>
          <dgm:chPref val="0"/>
        </dgm:presLayoutVars>
      </dgm:prSet>
      <dgm:spPr/>
      <dgm:t>
        <a:bodyPr/>
        <a:lstStyle/>
        <a:p>
          <a:endParaRPr lang="en-US"/>
        </a:p>
      </dgm:t>
    </dgm:pt>
    <dgm:pt modelId="{C79A5F0A-B642-4635-B9D0-8E44452B0D09}" type="pres">
      <dgm:prSet presAssocID="{07894B8F-8DCF-436D-96F2-22422D534FC5}" presName="sibTrans" presStyleCnt="0"/>
      <dgm:spPr/>
    </dgm:pt>
    <dgm:pt modelId="{AC36977B-2C33-4EE5-B822-7F29528FBEEE}" type="pres">
      <dgm:prSet presAssocID="{0BC0B1FC-7DF1-4553-9229-8B6F2F451101}" presName="compNode" presStyleCnt="0"/>
      <dgm:spPr/>
    </dgm:pt>
    <dgm:pt modelId="{C00AFA3B-1C49-405B-9B6D-3B32D182CF58}" type="pres">
      <dgm:prSet presAssocID="{0BC0B1FC-7DF1-4553-9229-8B6F2F451101}" presName="bgRect" presStyleLbl="bgShp" presStyleIdx="2" presStyleCnt="5"/>
      <dgm:spPr/>
    </dgm:pt>
    <dgm:pt modelId="{730886A8-F3FF-44CA-8E34-42AD15259836}" type="pres">
      <dgm:prSet presAssocID="{0BC0B1FC-7DF1-4553-9229-8B6F2F451101}"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Bitcoin"/>
        </a:ext>
      </dgm:extLst>
    </dgm:pt>
    <dgm:pt modelId="{4DE7B7F9-ADCF-4FB2-87FA-6AE034A3A2C8}" type="pres">
      <dgm:prSet presAssocID="{0BC0B1FC-7DF1-4553-9229-8B6F2F451101}" presName="spaceRect" presStyleCnt="0"/>
      <dgm:spPr/>
    </dgm:pt>
    <dgm:pt modelId="{F1119655-E2F8-4B25-9F46-79FB5C01DCAD}" type="pres">
      <dgm:prSet presAssocID="{0BC0B1FC-7DF1-4553-9229-8B6F2F451101}" presName="parTx" presStyleLbl="revTx" presStyleIdx="2" presStyleCnt="5">
        <dgm:presLayoutVars>
          <dgm:chMax val="0"/>
          <dgm:chPref val="0"/>
        </dgm:presLayoutVars>
      </dgm:prSet>
      <dgm:spPr/>
      <dgm:t>
        <a:bodyPr/>
        <a:lstStyle/>
        <a:p>
          <a:endParaRPr lang="en-US"/>
        </a:p>
      </dgm:t>
    </dgm:pt>
    <dgm:pt modelId="{654B4670-3ED1-459A-B4D3-F0FA259961FC}" type="pres">
      <dgm:prSet presAssocID="{CD694B81-770A-4E51-B0F2-6466B889F239}" presName="sibTrans" presStyleCnt="0"/>
      <dgm:spPr/>
    </dgm:pt>
    <dgm:pt modelId="{8E40EABF-DE3C-4BEA-B6C4-D8E5A0CD9737}" type="pres">
      <dgm:prSet presAssocID="{5F6D9385-0112-4A34-8ED6-63734D13D5C2}" presName="compNode" presStyleCnt="0"/>
      <dgm:spPr/>
    </dgm:pt>
    <dgm:pt modelId="{7410C279-A81C-4AAA-9A89-673D67F0D3E4}" type="pres">
      <dgm:prSet presAssocID="{5F6D9385-0112-4A34-8ED6-63734D13D5C2}" presName="bgRect" presStyleLbl="bgShp" presStyleIdx="3" presStyleCnt="5"/>
      <dgm:spPr/>
    </dgm:pt>
    <dgm:pt modelId="{0F6E2F56-9AF2-49F6-9557-A63AB987C773}" type="pres">
      <dgm:prSet presAssocID="{5F6D9385-0112-4A34-8ED6-63734D13D5C2}" presName="iconRect" presStyleLbl="node1" presStyleIdx="3" presStyleCnt="5"/>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Handshake"/>
        </a:ext>
      </dgm:extLst>
    </dgm:pt>
    <dgm:pt modelId="{DC1BBA47-46D9-4F27-825E-6E3F0AF7ADA8}" type="pres">
      <dgm:prSet presAssocID="{5F6D9385-0112-4A34-8ED6-63734D13D5C2}" presName="spaceRect" presStyleCnt="0"/>
      <dgm:spPr/>
    </dgm:pt>
    <dgm:pt modelId="{1A0A642E-CB4A-4543-A050-3336B051716E}" type="pres">
      <dgm:prSet presAssocID="{5F6D9385-0112-4A34-8ED6-63734D13D5C2}" presName="parTx" presStyleLbl="revTx" presStyleIdx="3" presStyleCnt="5">
        <dgm:presLayoutVars>
          <dgm:chMax val="0"/>
          <dgm:chPref val="0"/>
        </dgm:presLayoutVars>
      </dgm:prSet>
      <dgm:spPr/>
      <dgm:t>
        <a:bodyPr/>
        <a:lstStyle/>
        <a:p>
          <a:endParaRPr lang="en-US"/>
        </a:p>
      </dgm:t>
    </dgm:pt>
    <dgm:pt modelId="{CA143FD5-398D-4FBB-B5C8-B48E10D657E6}" type="pres">
      <dgm:prSet presAssocID="{36AA3E85-F1A0-4565-A910-8E8A2BC3286B}" presName="sibTrans" presStyleCnt="0"/>
      <dgm:spPr/>
    </dgm:pt>
    <dgm:pt modelId="{AD2A45D3-CAC6-4CFE-BA38-9C5F9928341C}" type="pres">
      <dgm:prSet presAssocID="{EF143D1C-267B-4D4D-9912-DF91088EC62D}" presName="compNode" presStyleCnt="0"/>
      <dgm:spPr/>
    </dgm:pt>
    <dgm:pt modelId="{F9DE4CD5-A1F3-4DD8-8BD7-83669359777D}" type="pres">
      <dgm:prSet presAssocID="{EF143D1C-267B-4D4D-9912-DF91088EC62D}" presName="bgRect" presStyleLbl="bgShp" presStyleIdx="4" presStyleCnt="5"/>
      <dgm:spPr/>
    </dgm:pt>
    <dgm:pt modelId="{7CBEBCF7-C730-47D4-B0CB-0ED98D6F8931}" type="pres">
      <dgm:prSet presAssocID="{EF143D1C-267B-4D4D-9912-DF91088EC62D}" presName="iconRect" presStyleLbl="node1" presStyleIdx="4" presStyleCnt="5"/>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Euro"/>
        </a:ext>
      </dgm:extLst>
    </dgm:pt>
    <dgm:pt modelId="{DCF9550D-7E15-4158-8FE2-6205126705EB}" type="pres">
      <dgm:prSet presAssocID="{EF143D1C-267B-4D4D-9912-DF91088EC62D}" presName="spaceRect" presStyleCnt="0"/>
      <dgm:spPr/>
    </dgm:pt>
    <dgm:pt modelId="{32AA69A2-A4F8-4F35-9C4E-31D21A917E1B}" type="pres">
      <dgm:prSet presAssocID="{EF143D1C-267B-4D4D-9912-DF91088EC62D}" presName="parTx" presStyleLbl="revTx" presStyleIdx="4" presStyleCnt="5">
        <dgm:presLayoutVars>
          <dgm:chMax val="0"/>
          <dgm:chPref val="0"/>
        </dgm:presLayoutVars>
      </dgm:prSet>
      <dgm:spPr/>
      <dgm:t>
        <a:bodyPr/>
        <a:lstStyle/>
        <a:p>
          <a:endParaRPr lang="en-US"/>
        </a:p>
      </dgm:t>
    </dgm:pt>
  </dgm:ptLst>
  <dgm:cxnLst>
    <dgm:cxn modelId="{A2465B50-B639-433B-9C07-C46980DA7ED6}" type="presOf" srcId="{5F6D9385-0112-4A34-8ED6-63734D13D5C2}" destId="{1A0A642E-CB4A-4543-A050-3336B051716E}" srcOrd="0" destOrd="0" presId="urn:microsoft.com/office/officeart/2018/2/layout/IconVerticalSolidList"/>
    <dgm:cxn modelId="{46CDF94E-3A99-4E70-9DC3-7E218D3431F5}" srcId="{E61B6272-4091-4CDC-B471-99608260DB7E}" destId="{9007621C-0D4F-45FC-9C95-EE6A17B2811D}" srcOrd="1" destOrd="0" parTransId="{205F93DD-0908-4951-9879-6512D5EF63BD}" sibTransId="{07894B8F-8DCF-436D-96F2-22422D534FC5}"/>
    <dgm:cxn modelId="{8323104A-0340-48AA-B512-956239B0370F}" srcId="{E61B6272-4091-4CDC-B471-99608260DB7E}" destId="{5F6D9385-0112-4A34-8ED6-63734D13D5C2}" srcOrd="3" destOrd="0" parTransId="{B8B9A2B5-533A-4EE1-AF15-BCF3DEEA3A90}" sibTransId="{36AA3E85-F1A0-4565-A910-8E8A2BC3286B}"/>
    <dgm:cxn modelId="{3E519852-A8A5-4A73-8F59-C7CCC795F66C}" type="presOf" srcId="{EF143D1C-267B-4D4D-9912-DF91088EC62D}" destId="{32AA69A2-A4F8-4F35-9C4E-31D21A917E1B}" srcOrd="0" destOrd="0" presId="urn:microsoft.com/office/officeart/2018/2/layout/IconVerticalSolidList"/>
    <dgm:cxn modelId="{5EDBD485-A83B-46BA-9080-68CEF47D674B}" srcId="{E61B6272-4091-4CDC-B471-99608260DB7E}" destId="{0BC0B1FC-7DF1-4553-9229-8B6F2F451101}" srcOrd="2" destOrd="0" parTransId="{3B6FBBBE-0B2E-4845-9B96-5FCB4B4E12F5}" sibTransId="{CD694B81-770A-4E51-B0F2-6466B889F239}"/>
    <dgm:cxn modelId="{2706DC72-8313-4E7F-B3D8-25CA3F512195}" type="presOf" srcId="{E61B6272-4091-4CDC-B471-99608260DB7E}" destId="{78217363-96ED-4EBA-B044-21A00EB5FA71}" srcOrd="0" destOrd="0" presId="urn:microsoft.com/office/officeart/2018/2/layout/IconVerticalSolidList"/>
    <dgm:cxn modelId="{56814465-EEA7-46BF-AA1D-F377FAE78159}" type="presOf" srcId="{0BC0B1FC-7DF1-4553-9229-8B6F2F451101}" destId="{F1119655-E2F8-4B25-9F46-79FB5C01DCAD}" srcOrd="0" destOrd="0" presId="urn:microsoft.com/office/officeart/2018/2/layout/IconVerticalSolidList"/>
    <dgm:cxn modelId="{1F1F399F-EB8E-41D5-AB29-4FE740713D76}" srcId="{E61B6272-4091-4CDC-B471-99608260DB7E}" destId="{0F6BD1ED-1ADE-4C7E-B8B5-E74924BFEC74}" srcOrd="0" destOrd="0" parTransId="{9891C518-A2C4-4D03-B51C-E24E731E7B0E}" sibTransId="{FD43D1C3-8218-458C-9B58-A3E21DA45BCE}"/>
    <dgm:cxn modelId="{A164091C-5F71-43AF-8EA7-135495EBC69F}" type="presOf" srcId="{0F6BD1ED-1ADE-4C7E-B8B5-E74924BFEC74}" destId="{8521BD79-CD7F-4B78-A443-2323F3668DB5}" srcOrd="0" destOrd="0" presId="urn:microsoft.com/office/officeart/2018/2/layout/IconVerticalSolidList"/>
    <dgm:cxn modelId="{6D5ECCD2-2389-4D39-BCFA-3CD150821DCD}" type="presOf" srcId="{9007621C-0D4F-45FC-9C95-EE6A17B2811D}" destId="{1D4AB3D3-4F89-4742-BA29-F5AC78630A76}" srcOrd="0" destOrd="0" presId="urn:microsoft.com/office/officeart/2018/2/layout/IconVerticalSolidList"/>
    <dgm:cxn modelId="{6591A4E1-C2A6-4418-97C4-A15D131E0EA5}" srcId="{E61B6272-4091-4CDC-B471-99608260DB7E}" destId="{EF143D1C-267B-4D4D-9912-DF91088EC62D}" srcOrd="4" destOrd="0" parTransId="{1D2B39C7-2427-4DB4-A98F-080727BC20B8}" sibTransId="{7012B91B-E378-4B1D-982A-5659DB401DCB}"/>
    <dgm:cxn modelId="{CE241289-2FFF-4F03-9D13-4B006F3F7524}" type="presParOf" srcId="{78217363-96ED-4EBA-B044-21A00EB5FA71}" destId="{032E2B9C-CB5F-4E02-A28B-BC8D7AD6300D}" srcOrd="0" destOrd="0" presId="urn:microsoft.com/office/officeart/2018/2/layout/IconVerticalSolidList"/>
    <dgm:cxn modelId="{1DC98A14-9E7D-4282-9326-E5719F64A9CA}" type="presParOf" srcId="{032E2B9C-CB5F-4E02-A28B-BC8D7AD6300D}" destId="{8BCE5A77-BDB1-4802-A1FD-F9EEF299A177}" srcOrd="0" destOrd="0" presId="urn:microsoft.com/office/officeart/2018/2/layout/IconVerticalSolidList"/>
    <dgm:cxn modelId="{E7A64762-25A3-43E6-A7F3-880713FE5759}" type="presParOf" srcId="{032E2B9C-CB5F-4E02-A28B-BC8D7AD6300D}" destId="{8F342B70-5D0D-4125-9F59-863202DF3070}" srcOrd="1" destOrd="0" presId="urn:microsoft.com/office/officeart/2018/2/layout/IconVerticalSolidList"/>
    <dgm:cxn modelId="{8BA3CB21-4478-473A-BBB5-2CF19A9B7248}" type="presParOf" srcId="{032E2B9C-CB5F-4E02-A28B-BC8D7AD6300D}" destId="{345C1C6C-3540-46C4-9706-88E2E15827B3}" srcOrd="2" destOrd="0" presId="urn:microsoft.com/office/officeart/2018/2/layout/IconVerticalSolidList"/>
    <dgm:cxn modelId="{AE00561F-54F3-4DFE-89D6-D8A309887743}" type="presParOf" srcId="{032E2B9C-CB5F-4E02-A28B-BC8D7AD6300D}" destId="{8521BD79-CD7F-4B78-A443-2323F3668DB5}" srcOrd="3" destOrd="0" presId="urn:microsoft.com/office/officeart/2018/2/layout/IconVerticalSolidList"/>
    <dgm:cxn modelId="{D56C8A34-3B2C-4701-AA46-14F217B50B0C}" type="presParOf" srcId="{78217363-96ED-4EBA-B044-21A00EB5FA71}" destId="{F018CB66-D208-45EF-8DDF-B8A142FAB8E1}" srcOrd="1" destOrd="0" presId="urn:microsoft.com/office/officeart/2018/2/layout/IconVerticalSolidList"/>
    <dgm:cxn modelId="{B42F771A-43D7-4B77-AEB4-B4C74BA8DBE0}" type="presParOf" srcId="{78217363-96ED-4EBA-B044-21A00EB5FA71}" destId="{00F66683-D10A-4DFE-9453-7FF138673632}" srcOrd="2" destOrd="0" presId="urn:microsoft.com/office/officeart/2018/2/layout/IconVerticalSolidList"/>
    <dgm:cxn modelId="{04E94C11-C8D8-47DE-9FD1-FADE25F43292}" type="presParOf" srcId="{00F66683-D10A-4DFE-9453-7FF138673632}" destId="{02147DD6-B7A4-4BBA-B622-C63C5A56B775}" srcOrd="0" destOrd="0" presId="urn:microsoft.com/office/officeart/2018/2/layout/IconVerticalSolidList"/>
    <dgm:cxn modelId="{221B5693-41A7-4DE0-B1D4-59FC3A2BA492}" type="presParOf" srcId="{00F66683-D10A-4DFE-9453-7FF138673632}" destId="{39B3340E-A04C-4E94-BF47-67C681D39C52}" srcOrd="1" destOrd="0" presId="urn:microsoft.com/office/officeart/2018/2/layout/IconVerticalSolidList"/>
    <dgm:cxn modelId="{C7356791-6B30-4DB5-B955-ED870B734098}" type="presParOf" srcId="{00F66683-D10A-4DFE-9453-7FF138673632}" destId="{B23E6E84-FE2B-40F7-98C5-79DB5EB817A7}" srcOrd="2" destOrd="0" presId="urn:microsoft.com/office/officeart/2018/2/layout/IconVerticalSolidList"/>
    <dgm:cxn modelId="{A2029933-7EF3-4D73-8182-91AD17F6B2AC}" type="presParOf" srcId="{00F66683-D10A-4DFE-9453-7FF138673632}" destId="{1D4AB3D3-4F89-4742-BA29-F5AC78630A76}" srcOrd="3" destOrd="0" presId="urn:microsoft.com/office/officeart/2018/2/layout/IconVerticalSolidList"/>
    <dgm:cxn modelId="{6BFDDC75-9451-4DE9-B536-565ECC5DD4A8}" type="presParOf" srcId="{78217363-96ED-4EBA-B044-21A00EB5FA71}" destId="{C79A5F0A-B642-4635-B9D0-8E44452B0D09}" srcOrd="3" destOrd="0" presId="urn:microsoft.com/office/officeart/2018/2/layout/IconVerticalSolidList"/>
    <dgm:cxn modelId="{6BDD50BA-6388-4584-BC79-FC5EF6ED3524}" type="presParOf" srcId="{78217363-96ED-4EBA-B044-21A00EB5FA71}" destId="{AC36977B-2C33-4EE5-B822-7F29528FBEEE}" srcOrd="4" destOrd="0" presId="urn:microsoft.com/office/officeart/2018/2/layout/IconVerticalSolidList"/>
    <dgm:cxn modelId="{B96CC122-8AF1-4854-AC6A-B6FB14B46427}" type="presParOf" srcId="{AC36977B-2C33-4EE5-B822-7F29528FBEEE}" destId="{C00AFA3B-1C49-405B-9B6D-3B32D182CF58}" srcOrd="0" destOrd="0" presId="urn:microsoft.com/office/officeart/2018/2/layout/IconVerticalSolidList"/>
    <dgm:cxn modelId="{AF339721-CB70-487F-B388-0C21E4FD90C6}" type="presParOf" srcId="{AC36977B-2C33-4EE5-B822-7F29528FBEEE}" destId="{730886A8-F3FF-44CA-8E34-42AD15259836}" srcOrd="1" destOrd="0" presId="urn:microsoft.com/office/officeart/2018/2/layout/IconVerticalSolidList"/>
    <dgm:cxn modelId="{6B6EB0C9-F1C9-4520-B5F8-F24E4E7C74E1}" type="presParOf" srcId="{AC36977B-2C33-4EE5-B822-7F29528FBEEE}" destId="{4DE7B7F9-ADCF-4FB2-87FA-6AE034A3A2C8}" srcOrd="2" destOrd="0" presId="urn:microsoft.com/office/officeart/2018/2/layout/IconVerticalSolidList"/>
    <dgm:cxn modelId="{D2A6B0BF-8DC2-4D08-82CF-4EE57CA94EC5}" type="presParOf" srcId="{AC36977B-2C33-4EE5-B822-7F29528FBEEE}" destId="{F1119655-E2F8-4B25-9F46-79FB5C01DCAD}" srcOrd="3" destOrd="0" presId="urn:microsoft.com/office/officeart/2018/2/layout/IconVerticalSolidList"/>
    <dgm:cxn modelId="{578E67E7-196D-453F-A2C0-CA8B200A5DB0}" type="presParOf" srcId="{78217363-96ED-4EBA-B044-21A00EB5FA71}" destId="{654B4670-3ED1-459A-B4D3-F0FA259961FC}" srcOrd="5" destOrd="0" presId="urn:microsoft.com/office/officeart/2018/2/layout/IconVerticalSolidList"/>
    <dgm:cxn modelId="{65CFC5C6-84C5-4D32-B2ED-599092FA611A}" type="presParOf" srcId="{78217363-96ED-4EBA-B044-21A00EB5FA71}" destId="{8E40EABF-DE3C-4BEA-B6C4-D8E5A0CD9737}" srcOrd="6" destOrd="0" presId="urn:microsoft.com/office/officeart/2018/2/layout/IconVerticalSolidList"/>
    <dgm:cxn modelId="{6AB8843C-9960-4C9B-BC1B-4E74275B9A0A}" type="presParOf" srcId="{8E40EABF-DE3C-4BEA-B6C4-D8E5A0CD9737}" destId="{7410C279-A81C-4AAA-9A89-673D67F0D3E4}" srcOrd="0" destOrd="0" presId="urn:microsoft.com/office/officeart/2018/2/layout/IconVerticalSolidList"/>
    <dgm:cxn modelId="{4AD5FA57-A5DE-4D9E-9C65-9D6DA7B84622}" type="presParOf" srcId="{8E40EABF-DE3C-4BEA-B6C4-D8E5A0CD9737}" destId="{0F6E2F56-9AF2-49F6-9557-A63AB987C773}" srcOrd="1" destOrd="0" presId="urn:microsoft.com/office/officeart/2018/2/layout/IconVerticalSolidList"/>
    <dgm:cxn modelId="{2A20A372-EBE3-4047-8F12-56794C4E85EC}" type="presParOf" srcId="{8E40EABF-DE3C-4BEA-B6C4-D8E5A0CD9737}" destId="{DC1BBA47-46D9-4F27-825E-6E3F0AF7ADA8}" srcOrd="2" destOrd="0" presId="urn:microsoft.com/office/officeart/2018/2/layout/IconVerticalSolidList"/>
    <dgm:cxn modelId="{7375760F-87E0-4A09-A3AC-1C8920D40C37}" type="presParOf" srcId="{8E40EABF-DE3C-4BEA-B6C4-D8E5A0CD9737}" destId="{1A0A642E-CB4A-4543-A050-3336B051716E}" srcOrd="3" destOrd="0" presId="urn:microsoft.com/office/officeart/2018/2/layout/IconVerticalSolidList"/>
    <dgm:cxn modelId="{732DB921-D614-461B-BFFD-0FD0AA067145}" type="presParOf" srcId="{78217363-96ED-4EBA-B044-21A00EB5FA71}" destId="{CA143FD5-398D-4FBB-B5C8-B48E10D657E6}" srcOrd="7" destOrd="0" presId="urn:microsoft.com/office/officeart/2018/2/layout/IconVerticalSolidList"/>
    <dgm:cxn modelId="{D2D5EB02-0451-42DB-995C-42283F3C4095}" type="presParOf" srcId="{78217363-96ED-4EBA-B044-21A00EB5FA71}" destId="{AD2A45D3-CAC6-4CFE-BA38-9C5F9928341C}" srcOrd="8" destOrd="0" presId="urn:microsoft.com/office/officeart/2018/2/layout/IconVerticalSolidList"/>
    <dgm:cxn modelId="{3B23945F-CC32-45E4-A1B0-72CEC17B41A2}" type="presParOf" srcId="{AD2A45D3-CAC6-4CFE-BA38-9C5F9928341C}" destId="{F9DE4CD5-A1F3-4DD8-8BD7-83669359777D}" srcOrd="0" destOrd="0" presId="urn:microsoft.com/office/officeart/2018/2/layout/IconVerticalSolidList"/>
    <dgm:cxn modelId="{797A9DB6-7A22-44D5-B7CC-C7BC5FB3D9B7}" type="presParOf" srcId="{AD2A45D3-CAC6-4CFE-BA38-9C5F9928341C}" destId="{7CBEBCF7-C730-47D4-B0CB-0ED98D6F8931}" srcOrd="1" destOrd="0" presId="urn:microsoft.com/office/officeart/2018/2/layout/IconVerticalSolidList"/>
    <dgm:cxn modelId="{01E100A0-2345-41FB-BEDF-E011570C04F5}" type="presParOf" srcId="{AD2A45D3-CAC6-4CFE-BA38-9C5F9928341C}" destId="{DCF9550D-7E15-4158-8FE2-6205126705EB}" srcOrd="2" destOrd="0" presId="urn:microsoft.com/office/officeart/2018/2/layout/IconVerticalSolidList"/>
    <dgm:cxn modelId="{B16FD431-A250-45DD-ACB8-70E98DEBAC13}" type="presParOf" srcId="{AD2A45D3-CAC6-4CFE-BA38-9C5F9928341C}" destId="{32AA69A2-A4F8-4F35-9C4E-31D21A917E1B}"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E3946E-D09B-46C1-87A6-C168F8DD0C9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C13AB4C-1767-4E21-9DC6-5F9B5A656D9D}">
      <dgm:prSet/>
      <dgm:spPr/>
      <dgm:t>
        <a:bodyPr/>
        <a:lstStyle/>
        <a:p>
          <a:r>
            <a:rPr lang="en-US" b="1"/>
            <a:t>Origins in the First Constitution of Madina.</a:t>
          </a:r>
          <a:endParaRPr lang="en-US"/>
        </a:p>
      </dgm:t>
    </dgm:pt>
    <dgm:pt modelId="{2163A205-4F92-4BA0-A5F5-B6890FA7897F}" type="parTrans" cxnId="{E13D704B-4577-43C2-A3CB-7C03F0422761}">
      <dgm:prSet/>
      <dgm:spPr/>
      <dgm:t>
        <a:bodyPr/>
        <a:lstStyle/>
        <a:p>
          <a:endParaRPr lang="en-US"/>
        </a:p>
      </dgm:t>
    </dgm:pt>
    <dgm:pt modelId="{A94C06E9-608E-48E5-8287-6A5621098D8C}" type="sibTrans" cxnId="{E13D704B-4577-43C2-A3CB-7C03F0422761}">
      <dgm:prSet/>
      <dgm:spPr/>
      <dgm:t>
        <a:bodyPr/>
        <a:lstStyle/>
        <a:p>
          <a:endParaRPr lang="en-US"/>
        </a:p>
      </dgm:t>
    </dgm:pt>
    <dgm:pt modelId="{19DCD9B7-C63A-488E-8F21-5EADACC23353}">
      <dgm:prSet/>
      <dgm:spPr/>
      <dgm:t>
        <a:bodyPr/>
        <a:lstStyle/>
        <a:p>
          <a:r>
            <a:rPr lang="en-US" b="1"/>
            <a:t>It evolved and continued in one form or the other throughout the Abbaside period and even later during the Ottoman empire.</a:t>
          </a:r>
          <a:endParaRPr lang="en-US"/>
        </a:p>
      </dgm:t>
    </dgm:pt>
    <dgm:pt modelId="{9332FA72-CEA0-4F25-A825-8241E4F36D1C}" type="parTrans" cxnId="{93CF5DDE-455C-460A-80E9-863FB451CA1F}">
      <dgm:prSet/>
      <dgm:spPr/>
      <dgm:t>
        <a:bodyPr/>
        <a:lstStyle/>
        <a:p>
          <a:endParaRPr lang="en-US"/>
        </a:p>
      </dgm:t>
    </dgm:pt>
    <dgm:pt modelId="{3F45707C-6189-416A-92FB-056BB366CE1A}" type="sibTrans" cxnId="{93CF5DDE-455C-460A-80E9-863FB451CA1F}">
      <dgm:prSet/>
      <dgm:spPr/>
      <dgm:t>
        <a:bodyPr/>
        <a:lstStyle/>
        <a:p>
          <a:endParaRPr lang="en-US"/>
        </a:p>
      </dgm:t>
    </dgm:pt>
    <dgm:pt modelId="{7A05744C-9716-4604-86C3-1714F071FC7E}">
      <dgm:prSet/>
      <dgm:spPr/>
      <dgm:t>
        <a:bodyPr/>
        <a:lstStyle/>
        <a:p>
          <a:r>
            <a:rPr lang="en-US" b="1"/>
            <a:t>Serious efforts were made in modern times, in 1970s to come up with an Islamic alternative to the conventional insurance.</a:t>
          </a:r>
          <a:endParaRPr lang="en-US"/>
        </a:p>
      </dgm:t>
    </dgm:pt>
    <dgm:pt modelId="{7C6EEE90-AFFC-4FEF-BFC5-7AD15653E27B}" type="parTrans" cxnId="{FDA223A4-EF02-40EB-B20F-8E61423370E1}">
      <dgm:prSet/>
      <dgm:spPr/>
      <dgm:t>
        <a:bodyPr/>
        <a:lstStyle/>
        <a:p>
          <a:endParaRPr lang="en-US"/>
        </a:p>
      </dgm:t>
    </dgm:pt>
    <dgm:pt modelId="{D05BBADA-3758-4843-8A34-FCAA51ADADD1}" type="sibTrans" cxnId="{FDA223A4-EF02-40EB-B20F-8E61423370E1}">
      <dgm:prSet/>
      <dgm:spPr/>
      <dgm:t>
        <a:bodyPr/>
        <a:lstStyle/>
        <a:p>
          <a:endParaRPr lang="en-US"/>
        </a:p>
      </dgm:t>
    </dgm:pt>
    <dgm:pt modelId="{830BBA2D-D3D1-4A62-8312-72A6D6DFDF36}">
      <dgm:prSet/>
      <dgm:spPr/>
      <dgm:t>
        <a:bodyPr/>
        <a:lstStyle/>
        <a:p>
          <a:r>
            <a:rPr lang="en-US" b="1"/>
            <a:t>The first Takaful company was set up in Sudan in 1979, almost simultaneously followed by another one set up in Bahrain.</a:t>
          </a:r>
          <a:endParaRPr lang="en-US"/>
        </a:p>
      </dgm:t>
    </dgm:pt>
    <dgm:pt modelId="{92A6D69D-7118-4EF8-961A-2757E0F40C95}" type="parTrans" cxnId="{C1038D76-A4FC-4A28-B746-CD381DD0AD2E}">
      <dgm:prSet/>
      <dgm:spPr/>
      <dgm:t>
        <a:bodyPr/>
        <a:lstStyle/>
        <a:p>
          <a:endParaRPr lang="en-US"/>
        </a:p>
      </dgm:t>
    </dgm:pt>
    <dgm:pt modelId="{025F3C9C-3CBD-4F21-BB9E-132BD34D2B6D}" type="sibTrans" cxnId="{C1038D76-A4FC-4A28-B746-CD381DD0AD2E}">
      <dgm:prSet/>
      <dgm:spPr/>
      <dgm:t>
        <a:bodyPr/>
        <a:lstStyle/>
        <a:p>
          <a:endParaRPr lang="en-US"/>
        </a:p>
      </dgm:t>
    </dgm:pt>
    <dgm:pt modelId="{F201E433-C198-4A78-ACC3-CD178D4387CF}" type="pres">
      <dgm:prSet presAssocID="{72E3946E-D09B-46C1-87A6-C168F8DD0C92}" presName="root" presStyleCnt="0">
        <dgm:presLayoutVars>
          <dgm:dir/>
          <dgm:resizeHandles val="exact"/>
        </dgm:presLayoutVars>
      </dgm:prSet>
      <dgm:spPr/>
      <dgm:t>
        <a:bodyPr/>
        <a:lstStyle/>
        <a:p>
          <a:endParaRPr lang="en-US"/>
        </a:p>
      </dgm:t>
    </dgm:pt>
    <dgm:pt modelId="{98E881DA-31AF-4525-9307-E0F486CA6F84}" type="pres">
      <dgm:prSet presAssocID="{BC13AB4C-1767-4E21-9DC6-5F9B5A656D9D}" presName="compNode" presStyleCnt="0"/>
      <dgm:spPr/>
    </dgm:pt>
    <dgm:pt modelId="{F9B63E0C-30A6-4783-AC91-570DE9585165}" type="pres">
      <dgm:prSet presAssocID="{BC13AB4C-1767-4E21-9DC6-5F9B5A656D9D}" presName="bgRect" presStyleLbl="bgShp" presStyleIdx="0" presStyleCnt="4"/>
      <dgm:spPr/>
    </dgm:pt>
    <dgm:pt modelId="{86FA5CB7-F441-4F0E-9433-0FF26F9CF0E8}" type="pres">
      <dgm:prSet presAssocID="{BC13AB4C-1767-4E21-9DC6-5F9B5A656D9D}" presName="iconRect" presStyleLbl="node1" presStyleIdx="0" presStyleCnt="4"/>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FlagOutline"/>
        </a:ext>
      </dgm:extLst>
    </dgm:pt>
    <dgm:pt modelId="{F4872396-C017-436E-8864-0498041AB15C}" type="pres">
      <dgm:prSet presAssocID="{BC13AB4C-1767-4E21-9DC6-5F9B5A656D9D}" presName="spaceRect" presStyleCnt="0"/>
      <dgm:spPr/>
    </dgm:pt>
    <dgm:pt modelId="{830D21C2-EBD8-48D9-8FBC-034DB26535E4}" type="pres">
      <dgm:prSet presAssocID="{BC13AB4C-1767-4E21-9DC6-5F9B5A656D9D}" presName="parTx" presStyleLbl="revTx" presStyleIdx="0" presStyleCnt="4">
        <dgm:presLayoutVars>
          <dgm:chMax val="0"/>
          <dgm:chPref val="0"/>
        </dgm:presLayoutVars>
      </dgm:prSet>
      <dgm:spPr/>
      <dgm:t>
        <a:bodyPr/>
        <a:lstStyle/>
        <a:p>
          <a:endParaRPr lang="en-US"/>
        </a:p>
      </dgm:t>
    </dgm:pt>
    <dgm:pt modelId="{DAEC7208-FED9-4AE2-8320-83073020CDA9}" type="pres">
      <dgm:prSet presAssocID="{A94C06E9-608E-48E5-8287-6A5621098D8C}" presName="sibTrans" presStyleCnt="0"/>
      <dgm:spPr/>
    </dgm:pt>
    <dgm:pt modelId="{6B43DA77-2953-47E3-AE21-3A4AAD1AB268}" type="pres">
      <dgm:prSet presAssocID="{19DCD9B7-C63A-488E-8F21-5EADACC23353}" presName="compNode" presStyleCnt="0"/>
      <dgm:spPr/>
    </dgm:pt>
    <dgm:pt modelId="{8BFF58CA-6BCF-4EE6-9C3F-748F63736DF6}" type="pres">
      <dgm:prSet presAssocID="{19DCD9B7-C63A-488E-8F21-5EADACC23353}" presName="bgRect" presStyleLbl="bgShp" presStyleIdx="1" presStyleCnt="4"/>
      <dgm:spPr/>
    </dgm:pt>
    <dgm:pt modelId="{7A6D6AAC-BCEE-4210-BD46-62171CB1A629}" type="pres">
      <dgm:prSet presAssocID="{19DCD9B7-C63A-488E-8F21-5EADACC2335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Read"/>
        </a:ext>
      </dgm:extLst>
    </dgm:pt>
    <dgm:pt modelId="{6B558267-DA92-4234-93EB-38F198C15840}" type="pres">
      <dgm:prSet presAssocID="{19DCD9B7-C63A-488E-8F21-5EADACC23353}" presName="spaceRect" presStyleCnt="0"/>
      <dgm:spPr/>
    </dgm:pt>
    <dgm:pt modelId="{78F97550-46B5-4655-A861-6B5B62DDB64D}" type="pres">
      <dgm:prSet presAssocID="{19DCD9B7-C63A-488E-8F21-5EADACC23353}" presName="parTx" presStyleLbl="revTx" presStyleIdx="1" presStyleCnt="4">
        <dgm:presLayoutVars>
          <dgm:chMax val="0"/>
          <dgm:chPref val="0"/>
        </dgm:presLayoutVars>
      </dgm:prSet>
      <dgm:spPr/>
      <dgm:t>
        <a:bodyPr/>
        <a:lstStyle/>
        <a:p>
          <a:endParaRPr lang="en-US"/>
        </a:p>
      </dgm:t>
    </dgm:pt>
    <dgm:pt modelId="{24D7712B-10BB-48E3-9563-AB7DDA163647}" type="pres">
      <dgm:prSet presAssocID="{3F45707C-6189-416A-92FB-056BB366CE1A}" presName="sibTrans" presStyleCnt="0"/>
      <dgm:spPr/>
    </dgm:pt>
    <dgm:pt modelId="{4B4C65B1-B525-45B9-83F4-E7EAF488AF55}" type="pres">
      <dgm:prSet presAssocID="{7A05744C-9716-4604-86C3-1714F071FC7E}" presName="compNode" presStyleCnt="0"/>
      <dgm:spPr/>
    </dgm:pt>
    <dgm:pt modelId="{F5BFA02C-A901-41FE-9F62-1190614345B7}" type="pres">
      <dgm:prSet presAssocID="{7A05744C-9716-4604-86C3-1714F071FC7E}" presName="bgRect" presStyleLbl="bgShp" presStyleIdx="2" presStyleCnt="4"/>
      <dgm:spPr/>
    </dgm:pt>
    <dgm:pt modelId="{60661CB7-5D29-49B7-91D9-DB9B636E4CEA}" type="pres">
      <dgm:prSet presAssocID="{7A05744C-9716-4604-86C3-1714F071FC7E}" presName="iconRect" presStyleLbl="node1" presStyleIdx="2" presStyleCnt="4"/>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AirplaneSolid"/>
        </a:ext>
      </dgm:extLst>
    </dgm:pt>
    <dgm:pt modelId="{FC70418B-4BC1-47EC-BC30-0710AEBBCF0D}" type="pres">
      <dgm:prSet presAssocID="{7A05744C-9716-4604-86C3-1714F071FC7E}" presName="spaceRect" presStyleCnt="0"/>
      <dgm:spPr/>
    </dgm:pt>
    <dgm:pt modelId="{7711BC7F-5615-4EEB-9164-967C645BF699}" type="pres">
      <dgm:prSet presAssocID="{7A05744C-9716-4604-86C3-1714F071FC7E}" presName="parTx" presStyleLbl="revTx" presStyleIdx="2" presStyleCnt="4">
        <dgm:presLayoutVars>
          <dgm:chMax val="0"/>
          <dgm:chPref val="0"/>
        </dgm:presLayoutVars>
      </dgm:prSet>
      <dgm:spPr/>
      <dgm:t>
        <a:bodyPr/>
        <a:lstStyle/>
        <a:p>
          <a:endParaRPr lang="en-US"/>
        </a:p>
      </dgm:t>
    </dgm:pt>
    <dgm:pt modelId="{727112D0-D76F-4970-862C-BC141B7C0E79}" type="pres">
      <dgm:prSet presAssocID="{D05BBADA-3758-4843-8A34-FCAA51ADADD1}" presName="sibTrans" presStyleCnt="0"/>
      <dgm:spPr/>
    </dgm:pt>
    <dgm:pt modelId="{72F3FE78-F651-43D1-850B-426E9F51B62F}" type="pres">
      <dgm:prSet presAssocID="{830BBA2D-D3D1-4A62-8312-72A6D6DFDF36}" presName="compNode" presStyleCnt="0"/>
      <dgm:spPr/>
    </dgm:pt>
    <dgm:pt modelId="{EAFB5C95-5021-48CC-98EB-7DC18EC2316E}" type="pres">
      <dgm:prSet presAssocID="{830BBA2D-D3D1-4A62-8312-72A6D6DFDF36}" presName="bgRect" presStyleLbl="bgShp" presStyleIdx="3" presStyleCnt="4"/>
      <dgm:spPr/>
    </dgm:pt>
    <dgm:pt modelId="{ADFE7DA6-4BC8-450C-A285-8ED97DB07AD0}" type="pres">
      <dgm:prSet presAssocID="{830BBA2D-D3D1-4A62-8312-72A6D6DFDF36}" presName="iconRect" presStyleLbl="node1" presStyleIdx="3" presStyleCnt="4"/>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FabricReportLibrary"/>
        </a:ext>
      </dgm:extLst>
    </dgm:pt>
    <dgm:pt modelId="{020A43C4-91C9-4860-A960-106D27A96CAE}" type="pres">
      <dgm:prSet presAssocID="{830BBA2D-D3D1-4A62-8312-72A6D6DFDF36}" presName="spaceRect" presStyleCnt="0"/>
      <dgm:spPr/>
    </dgm:pt>
    <dgm:pt modelId="{BEE214DD-7076-404F-ABFC-EBAC36879F51}" type="pres">
      <dgm:prSet presAssocID="{830BBA2D-D3D1-4A62-8312-72A6D6DFDF36}" presName="parTx" presStyleLbl="revTx" presStyleIdx="3" presStyleCnt="4">
        <dgm:presLayoutVars>
          <dgm:chMax val="0"/>
          <dgm:chPref val="0"/>
        </dgm:presLayoutVars>
      </dgm:prSet>
      <dgm:spPr/>
      <dgm:t>
        <a:bodyPr/>
        <a:lstStyle/>
        <a:p>
          <a:endParaRPr lang="en-US"/>
        </a:p>
      </dgm:t>
    </dgm:pt>
  </dgm:ptLst>
  <dgm:cxnLst>
    <dgm:cxn modelId="{CF5F1343-6AEE-4636-B7AC-EB52D4F7FD9E}" type="presOf" srcId="{19DCD9B7-C63A-488E-8F21-5EADACC23353}" destId="{78F97550-46B5-4655-A861-6B5B62DDB64D}" srcOrd="0" destOrd="0" presId="urn:microsoft.com/office/officeart/2018/2/layout/IconVerticalSolidList"/>
    <dgm:cxn modelId="{C1038D76-A4FC-4A28-B746-CD381DD0AD2E}" srcId="{72E3946E-D09B-46C1-87A6-C168F8DD0C92}" destId="{830BBA2D-D3D1-4A62-8312-72A6D6DFDF36}" srcOrd="3" destOrd="0" parTransId="{92A6D69D-7118-4EF8-961A-2757E0F40C95}" sibTransId="{025F3C9C-3CBD-4F21-BB9E-132BD34D2B6D}"/>
    <dgm:cxn modelId="{6F796C56-A434-46E4-91AF-6A5D232B49F4}" type="presOf" srcId="{BC13AB4C-1767-4E21-9DC6-5F9B5A656D9D}" destId="{830D21C2-EBD8-48D9-8FBC-034DB26535E4}" srcOrd="0" destOrd="0" presId="urn:microsoft.com/office/officeart/2018/2/layout/IconVerticalSolidList"/>
    <dgm:cxn modelId="{931B7A66-22D6-4FF8-B82D-8E673280AF87}" type="presOf" srcId="{7A05744C-9716-4604-86C3-1714F071FC7E}" destId="{7711BC7F-5615-4EEB-9164-967C645BF699}" srcOrd="0" destOrd="0" presId="urn:microsoft.com/office/officeart/2018/2/layout/IconVerticalSolidList"/>
    <dgm:cxn modelId="{FDA223A4-EF02-40EB-B20F-8E61423370E1}" srcId="{72E3946E-D09B-46C1-87A6-C168F8DD0C92}" destId="{7A05744C-9716-4604-86C3-1714F071FC7E}" srcOrd="2" destOrd="0" parTransId="{7C6EEE90-AFFC-4FEF-BFC5-7AD15653E27B}" sibTransId="{D05BBADA-3758-4843-8A34-FCAA51ADADD1}"/>
    <dgm:cxn modelId="{E13D704B-4577-43C2-A3CB-7C03F0422761}" srcId="{72E3946E-D09B-46C1-87A6-C168F8DD0C92}" destId="{BC13AB4C-1767-4E21-9DC6-5F9B5A656D9D}" srcOrd="0" destOrd="0" parTransId="{2163A205-4F92-4BA0-A5F5-B6890FA7897F}" sibTransId="{A94C06E9-608E-48E5-8287-6A5621098D8C}"/>
    <dgm:cxn modelId="{93CF5DDE-455C-460A-80E9-863FB451CA1F}" srcId="{72E3946E-D09B-46C1-87A6-C168F8DD0C92}" destId="{19DCD9B7-C63A-488E-8F21-5EADACC23353}" srcOrd="1" destOrd="0" parTransId="{9332FA72-CEA0-4F25-A825-8241E4F36D1C}" sibTransId="{3F45707C-6189-416A-92FB-056BB366CE1A}"/>
    <dgm:cxn modelId="{42BF3033-542A-4FAF-9A14-F050EBB1440B}" type="presOf" srcId="{830BBA2D-D3D1-4A62-8312-72A6D6DFDF36}" destId="{BEE214DD-7076-404F-ABFC-EBAC36879F51}" srcOrd="0" destOrd="0" presId="urn:microsoft.com/office/officeart/2018/2/layout/IconVerticalSolidList"/>
    <dgm:cxn modelId="{AAF13DAD-50A1-4C70-8E44-CD022A28B2CF}" type="presOf" srcId="{72E3946E-D09B-46C1-87A6-C168F8DD0C92}" destId="{F201E433-C198-4A78-ACC3-CD178D4387CF}" srcOrd="0" destOrd="0" presId="urn:microsoft.com/office/officeart/2018/2/layout/IconVerticalSolidList"/>
    <dgm:cxn modelId="{5964034F-D66D-465F-9616-5168FE679B91}" type="presParOf" srcId="{F201E433-C198-4A78-ACC3-CD178D4387CF}" destId="{98E881DA-31AF-4525-9307-E0F486CA6F84}" srcOrd="0" destOrd="0" presId="urn:microsoft.com/office/officeart/2018/2/layout/IconVerticalSolidList"/>
    <dgm:cxn modelId="{3A900CB8-2F82-4410-BBD9-CEAB94BE0015}" type="presParOf" srcId="{98E881DA-31AF-4525-9307-E0F486CA6F84}" destId="{F9B63E0C-30A6-4783-AC91-570DE9585165}" srcOrd="0" destOrd="0" presId="urn:microsoft.com/office/officeart/2018/2/layout/IconVerticalSolidList"/>
    <dgm:cxn modelId="{DB3D5B2C-9DE5-44AF-A4E5-4182BEA5EB67}" type="presParOf" srcId="{98E881DA-31AF-4525-9307-E0F486CA6F84}" destId="{86FA5CB7-F441-4F0E-9433-0FF26F9CF0E8}" srcOrd="1" destOrd="0" presId="urn:microsoft.com/office/officeart/2018/2/layout/IconVerticalSolidList"/>
    <dgm:cxn modelId="{1EA9FCFF-C32F-40CF-A0F6-A7E745B7F3FF}" type="presParOf" srcId="{98E881DA-31AF-4525-9307-E0F486CA6F84}" destId="{F4872396-C017-436E-8864-0498041AB15C}" srcOrd="2" destOrd="0" presId="urn:microsoft.com/office/officeart/2018/2/layout/IconVerticalSolidList"/>
    <dgm:cxn modelId="{5E99B685-257F-47F9-B47F-82B0AD0F4A35}" type="presParOf" srcId="{98E881DA-31AF-4525-9307-E0F486CA6F84}" destId="{830D21C2-EBD8-48D9-8FBC-034DB26535E4}" srcOrd="3" destOrd="0" presId="urn:microsoft.com/office/officeart/2018/2/layout/IconVerticalSolidList"/>
    <dgm:cxn modelId="{4C5A824A-4104-428D-AFC2-BC6BCDFA6E9A}" type="presParOf" srcId="{F201E433-C198-4A78-ACC3-CD178D4387CF}" destId="{DAEC7208-FED9-4AE2-8320-83073020CDA9}" srcOrd="1" destOrd="0" presId="urn:microsoft.com/office/officeart/2018/2/layout/IconVerticalSolidList"/>
    <dgm:cxn modelId="{94FB851D-4BC8-4F69-84E5-05DB1E609439}" type="presParOf" srcId="{F201E433-C198-4A78-ACC3-CD178D4387CF}" destId="{6B43DA77-2953-47E3-AE21-3A4AAD1AB268}" srcOrd="2" destOrd="0" presId="urn:microsoft.com/office/officeart/2018/2/layout/IconVerticalSolidList"/>
    <dgm:cxn modelId="{45271A79-2D43-4E0A-981D-1F86CA563828}" type="presParOf" srcId="{6B43DA77-2953-47E3-AE21-3A4AAD1AB268}" destId="{8BFF58CA-6BCF-4EE6-9C3F-748F63736DF6}" srcOrd="0" destOrd="0" presId="urn:microsoft.com/office/officeart/2018/2/layout/IconVerticalSolidList"/>
    <dgm:cxn modelId="{A004274F-A46F-46CD-8583-61661A290DE6}" type="presParOf" srcId="{6B43DA77-2953-47E3-AE21-3A4AAD1AB268}" destId="{7A6D6AAC-BCEE-4210-BD46-62171CB1A629}" srcOrd="1" destOrd="0" presId="urn:microsoft.com/office/officeart/2018/2/layout/IconVerticalSolidList"/>
    <dgm:cxn modelId="{31881CE1-C165-4B60-ADA4-791DE7E6E2C1}" type="presParOf" srcId="{6B43DA77-2953-47E3-AE21-3A4AAD1AB268}" destId="{6B558267-DA92-4234-93EB-38F198C15840}" srcOrd="2" destOrd="0" presId="urn:microsoft.com/office/officeart/2018/2/layout/IconVerticalSolidList"/>
    <dgm:cxn modelId="{35EEF903-4197-44BC-946D-9D302DAF7920}" type="presParOf" srcId="{6B43DA77-2953-47E3-AE21-3A4AAD1AB268}" destId="{78F97550-46B5-4655-A861-6B5B62DDB64D}" srcOrd="3" destOrd="0" presId="urn:microsoft.com/office/officeart/2018/2/layout/IconVerticalSolidList"/>
    <dgm:cxn modelId="{3FC53D55-9EBC-4C0F-B083-6DD69CD072A5}" type="presParOf" srcId="{F201E433-C198-4A78-ACC3-CD178D4387CF}" destId="{24D7712B-10BB-48E3-9563-AB7DDA163647}" srcOrd="3" destOrd="0" presId="urn:microsoft.com/office/officeart/2018/2/layout/IconVerticalSolidList"/>
    <dgm:cxn modelId="{E45E3317-02A2-4D56-B72F-E453422389D9}" type="presParOf" srcId="{F201E433-C198-4A78-ACC3-CD178D4387CF}" destId="{4B4C65B1-B525-45B9-83F4-E7EAF488AF55}" srcOrd="4" destOrd="0" presId="urn:microsoft.com/office/officeart/2018/2/layout/IconVerticalSolidList"/>
    <dgm:cxn modelId="{52AC5EE1-7FC7-4034-BDA6-4942985C041F}" type="presParOf" srcId="{4B4C65B1-B525-45B9-83F4-E7EAF488AF55}" destId="{F5BFA02C-A901-41FE-9F62-1190614345B7}" srcOrd="0" destOrd="0" presId="urn:microsoft.com/office/officeart/2018/2/layout/IconVerticalSolidList"/>
    <dgm:cxn modelId="{3D0C87E9-9E7C-4F10-8DEA-E48EFB525A75}" type="presParOf" srcId="{4B4C65B1-B525-45B9-83F4-E7EAF488AF55}" destId="{60661CB7-5D29-49B7-91D9-DB9B636E4CEA}" srcOrd="1" destOrd="0" presId="urn:microsoft.com/office/officeart/2018/2/layout/IconVerticalSolidList"/>
    <dgm:cxn modelId="{35D92257-7562-4D64-B68A-323087DD89E9}" type="presParOf" srcId="{4B4C65B1-B525-45B9-83F4-E7EAF488AF55}" destId="{FC70418B-4BC1-47EC-BC30-0710AEBBCF0D}" srcOrd="2" destOrd="0" presId="urn:microsoft.com/office/officeart/2018/2/layout/IconVerticalSolidList"/>
    <dgm:cxn modelId="{2C9BE37D-2BEE-484A-8936-88F95F5D6BBC}" type="presParOf" srcId="{4B4C65B1-B525-45B9-83F4-E7EAF488AF55}" destId="{7711BC7F-5615-4EEB-9164-967C645BF699}" srcOrd="3" destOrd="0" presId="urn:microsoft.com/office/officeart/2018/2/layout/IconVerticalSolidList"/>
    <dgm:cxn modelId="{2A5D92EA-11BF-4060-83E4-0F4BC43E49E4}" type="presParOf" srcId="{F201E433-C198-4A78-ACC3-CD178D4387CF}" destId="{727112D0-D76F-4970-862C-BC141B7C0E79}" srcOrd="5" destOrd="0" presId="urn:microsoft.com/office/officeart/2018/2/layout/IconVerticalSolidList"/>
    <dgm:cxn modelId="{C87D7AFF-0934-4AA7-8852-31130D30971F}" type="presParOf" srcId="{F201E433-C198-4A78-ACC3-CD178D4387CF}" destId="{72F3FE78-F651-43D1-850B-426E9F51B62F}" srcOrd="6" destOrd="0" presId="urn:microsoft.com/office/officeart/2018/2/layout/IconVerticalSolidList"/>
    <dgm:cxn modelId="{2ED5B853-10A2-426D-827D-174227B5B2D8}" type="presParOf" srcId="{72F3FE78-F651-43D1-850B-426E9F51B62F}" destId="{EAFB5C95-5021-48CC-98EB-7DC18EC2316E}" srcOrd="0" destOrd="0" presId="urn:microsoft.com/office/officeart/2018/2/layout/IconVerticalSolidList"/>
    <dgm:cxn modelId="{CA46710A-2A6B-4D27-A8E6-E7EF7292ABF5}" type="presParOf" srcId="{72F3FE78-F651-43D1-850B-426E9F51B62F}" destId="{ADFE7DA6-4BC8-450C-A285-8ED97DB07AD0}" srcOrd="1" destOrd="0" presId="urn:microsoft.com/office/officeart/2018/2/layout/IconVerticalSolidList"/>
    <dgm:cxn modelId="{FA1350DF-2FF1-4251-AA29-253130F24999}" type="presParOf" srcId="{72F3FE78-F651-43D1-850B-426E9F51B62F}" destId="{020A43C4-91C9-4860-A960-106D27A96CAE}" srcOrd="2" destOrd="0" presId="urn:microsoft.com/office/officeart/2018/2/layout/IconVerticalSolidList"/>
    <dgm:cxn modelId="{C77AED59-6BE6-4493-8958-6DCC81F03D8F}" type="presParOf" srcId="{72F3FE78-F651-43D1-850B-426E9F51B62F}" destId="{BEE214DD-7076-404F-ABFC-EBAC36879F51}"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34F78-D134-4D69-9DB0-A60F3942B4D9}">
      <dsp:nvSpPr>
        <dsp:cNvPr id="0" name=""/>
        <dsp:cNvSpPr/>
      </dsp:nvSpPr>
      <dsp:spPr>
        <a:xfrm>
          <a:off x="0" y="1333450"/>
          <a:ext cx="4859985" cy="1360800"/>
        </a:xfrm>
        <a:prstGeom prst="rect">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77189" tIns="249936" rIns="377189" bIns="85344" numCol="1" spcCol="1270" anchor="t" anchorCtr="0">
          <a:noAutofit/>
        </a:bodyPr>
        <a:lstStyle/>
        <a:p>
          <a:pPr marL="114300" lvl="1" indent="-114300" algn="l" defTabSz="533400">
            <a:lnSpc>
              <a:spcPct val="90000"/>
            </a:lnSpc>
            <a:spcBef>
              <a:spcPct val="0"/>
            </a:spcBef>
            <a:spcAft>
              <a:spcPct val="15000"/>
            </a:spcAft>
            <a:buChar char="••"/>
          </a:pPr>
          <a:r>
            <a:rPr lang="en-US" sz="1200" b="1" kern="1200"/>
            <a:t>“An agreement whereby one party, the insurer, in return for a consideration, the premium, undertakes to pay to the other party, the insured, a sum of money or its equivalent in kind on the happening of a specified event, which is contrary to the insured’s financial interest”</a:t>
          </a:r>
          <a:endParaRPr lang="en-US" sz="1200" kern="1200"/>
        </a:p>
      </dsp:txBody>
      <dsp:txXfrm>
        <a:off x="0" y="1333450"/>
        <a:ext cx="4859985" cy="1360800"/>
      </dsp:txXfrm>
    </dsp:sp>
    <dsp:sp modelId="{67C27AAA-7027-4A75-84D7-2C05D3A292FA}">
      <dsp:nvSpPr>
        <dsp:cNvPr id="0" name=""/>
        <dsp:cNvSpPr/>
      </dsp:nvSpPr>
      <dsp:spPr>
        <a:xfrm>
          <a:off x="242999" y="1156330"/>
          <a:ext cx="3401989" cy="354240"/>
        </a:xfrm>
        <a:prstGeom prst="roundRect">
          <a:avLst/>
        </a:prstGeom>
        <a:blipFill rotWithShape="0">
          <a:blip xmlns:r="http://schemas.openxmlformats.org/officeDocument/2006/relationships" r:embed="rId1">
            <a:duotone>
              <a:schemeClr val="accent5">
                <a:hueOff val="0"/>
                <a:satOff val="0"/>
                <a:lumOff val="0"/>
                <a:alphaOff val="0"/>
                <a:tint val="98000"/>
                <a:lumMod val="102000"/>
              </a:schemeClr>
              <a:schemeClr val="accent5">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587" tIns="0" rIns="128587" bIns="0" numCol="1" spcCol="1270" anchor="ctr" anchorCtr="0">
          <a:noAutofit/>
        </a:bodyPr>
        <a:lstStyle/>
        <a:p>
          <a:pPr lvl="0" algn="l" defTabSz="533400">
            <a:lnSpc>
              <a:spcPct val="90000"/>
            </a:lnSpc>
            <a:spcBef>
              <a:spcPct val="0"/>
            </a:spcBef>
            <a:spcAft>
              <a:spcPct val="35000"/>
            </a:spcAft>
          </a:pPr>
          <a:r>
            <a:rPr lang="en-US" sz="1200" b="1" kern="1200"/>
            <a:t>Definition of an Insurance Contract</a:t>
          </a:r>
          <a:endParaRPr lang="en-US" sz="1200" kern="1200"/>
        </a:p>
      </dsp:txBody>
      <dsp:txXfrm>
        <a:off x="260292" y="1173623"/>
        <a:ext cx="3367403" cy="319654"/>
      </dsp:txXfrm>
    </dsp:sp>
    <dsp:sp modelId="{0B28565E-6A16-4CFE-82C8-BDCC7BEDA3C9}">
      <dsp:nvSpPr>
        <dsp:cNvPr id="0" name=""/>
        <dsp:cNvSpPr/>
      </dsp:nvSpPr>
      <dsp:spPr>
        <a:xfrm>
          <a:off x="0" y="2936169"/>
          <a:ext cx="4859985" cy="1190700"/>
        </a:xfrm>
        <a:prstGeom prst="rect">
          <a:avLst/>
        </a:prstGeom>
        <a:solidFill>
          <a:schemeClr val="lt1">
            <a:alpha val="90000"/>
            <a:hueOff val="0"/>
            <a:satOff val="0"/>
            <a:lumOff val="0"/>
            <a:alphaOff val="0"/>
          </a:schemeClr>
        </a:solidFill>
        <a:ln w="9525" cap="rnd" cmpd="sng" algn="ctr">
          <a:solidFill>
            <a:schemeClr val="accent5">
              <a:hueOff val="20796183"/>
              <a:satOff val="-568"/>
              <a:lumOff val="-313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77189" tIns="249936" rIns="377189" bIns="85344" numCol="1" spcCol="1270" anchor="t" anchorCtr="0">
          <a:noAutofit/>
        </a:bodyPr>
        <a:lstStyle/>
        <a:p>
          <a:pPr marL="114300" lvl="1" indent="-114300" algn="l" defTabSz="533400">
            <a:lnSpc>
              <a:spcPct val="90000"/>
            </a:lnSpc>
            <a:spcBef>
              <a:spcPct val="0"/>
            </a:spcBef>
            <a:spcAft>
              <a:spcPct val="15000"/>
            </a:spcAft>
            <a:buChar char="••"/>
          </a:pPr>
          <a:r>
            <a:rPr lang="en-US" sz="1200" b="1" kern="1200"/>
            <a:t>“… what is it that is insured in a fire policy? Not the bricks and materials used in building the house, but the financial interest (i.e. money) of the insured in the subject-matter of insurance …”                               (Lord Justice Brett in Castellian v. Preston – 1883)</a:t>
          </a:r>
          <a:endParaRPr lang="en-US" sz="1200" kern="1200"/>
        </a:p>
      </dsp:txBody>
      <dsp:txXfrm>
        <a:off x="0" y="2936169"/>
        <a:ext cx="4859985" cy="1190700"/>
      </dsp:txXfrm>
    </dsp:sp>
    <dsp:sp modelId="{BC08E45C-F5D9-4A63-97F2-02EE1869A556}">
      <dsp:nvSpPr>
        <dsp:cNvPr id="0" name=""/>
        <dsp:cNvSpPr/>
      </dsp:nvSpPr>
      <dsp:spPr>
        <a:xfrm>
          <a:off x="242999" y="2759050"/>
          <a:ext cx="3401989" cy="354240"/>
        </a:xfrm>
        <a:prstGeom prst="roundRect">
          <a:avLst/>
        </a:prstGeom>
        <a:blipFill rotWithShape="0">
          <a:blip xmlns:r="http://schemas.openxmlformats.org/officeDocument/2006/relationships" r:embed="rId1">
            <a:duotone>
              <a:schemeClr val="accent5">
                <a:hueOff val="20796183"/>
                <a:satOff val="-568"/>
                <a:lumOff val="-3138"/>
                <a:alphaOff val="0"/>
                <a:tint val="98000"/>
                <a:lumMod val="102000"/>
              </a:schemeClr>
              <a:schemeClr val="accent5">
                <a:hueOff val="20796183"/>
                <a:satOff val="-568"/>
                <a:lumOff val="-3138"/>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587" tIns="0" rIns="128587" bIns="0" numCol="1" spcCol="1270" anchor="ctr" anchorCtr="0">
          <a:noAutofit/>
        </a:bodyPr>
        <a:lstStyle/>
        <a:p>
          <a:pPr lvl="0" algn="l" defTabSz="533400">
            <a:lnSpc>
              <a:spcPct val="90000"/>
            </a:lnSpc>
            <a:spcBef>
              <a:spcPct val="0"/>
            </a:spcBef>
            <a:spcAft>
              <a:spcPct val="35000"/>
            </a:spcAft>
          </a:pPr>
          <a:r>
            <a:rPr lang="en-US" sz="1200" b="1" kern="1200"/>
            <a:t>Subject-matter of  an Insurance Contract</a:t>
          </a:r>
          <a:endParaRPr lang="en-US" sz="1200" kern="1200"/>
        </a:p>
      </dsp:txBody>
      <dsp:txXfrm>
        <a:off x="260292" y="2776343"/>
        <a:ext cx="3367403" cy="319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00A559-5802-4E07-B27A-8228FCF5B5C5}">
      <dsp:nvSpPr>
        <dsp:cNvPr id="0" name=""/>
        <dsp:cNvSpPr/>
      </dsp:nvSpPr>
      <dsp:spPr>
        <a:xfrm>
          <a:off x="317499" y="1806865"/>
          <a:ext cx="2532269" cy="380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lvl="0" algn="ctr" defTabSz="800100">
            <a:lnSpc>
              <a:spcPct val="90000"/>
            </a:lnSpc>
            <a:spcBef>
              <a:spcPct val="0"/>
            </a:spcBef>
            <a:spcAft>
              <a:spcPct val="35000"/>
            </a:spcAft>
            <a:defRPr b="1"/>
          </a:pPr>
          <a:r>
            <a:rPr lang="en-US" sz="1800" kern="1200"/>
            <a:t>1398</a:t>
          </a:r>
        </a:p>
      </dsp:txBody>
      <dsp:txXfrm>
        <a:off x="317499" y="1806865"/>
        <a:ext cx="2532269" cy="380215"/>
      </dsp:txXfrm>
    </dsp:sp>
    <dsp:sp modelId="{743D5310-30B8-4595-B21A-5DEE17BB3C15}">
      <dsp:nvSpPr>
        <dsp:cNvPr id="0" name=""/>
        <dsp:cNvSpPr/>
      </dsp:nvSpPr>
      <dsp:spPr>
        <a:xfrm>
          <a:off x="0" y="1615075"/>
          <a:ext cx="7915275" cy="134589"/>
        </a:xfrm>
        <a:prstGeom prst="rect">
          <a:avLst/>
        </a:prstGeom>
        <a:blipFill rotWithShape="0">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144EA66F-42AD-4F1E-B407-04DAFC68C2E7}">
      <dsp:nvSpPr>
        <dsp:cNvPr id="0" name=""/>
        <dsp:cNvSpPr/>
      </dsp:nvSpPr>
      <dsp:spPr>
        <a:xfrm>
          <a:off x="190886" y="236320"/>
          <a:ext cx="2785496" cy="806749"/>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lvl="0" algn="l" defTabSz="577850">
            <a:lnSpc>
              <a:spcPct val="90000"/>
            </a:lnSpc>
            <a:spcBef>
              <a:spcPct val="0"/>
            </a:spcBef>
            <a:spcAft>
              <a:spcPct val="35000"/>
            </a:spcAft>
          </a:pPr>
          <a:r>
            <a:rPr lang="en-US" sz="1300" kern="1200"/>
            <a:t>Fatwa issued in Judicial Conference held in Makkah in Shaban 1398 AH.</a:t>
          </a:r>
        </a:p>
      </dsp:txBody>
      <dsp:txXfrm>
        <a:off x="190886" y="236320"/>
        <a:ext cx="2785496" cy="806749"/>
      </dsp:txXfrm>
    </dsp:sp>
    <dsp:sp modelId="{6C30EC62-58EC-4E1E-AC23-3892C420AE9A}">
      <dsp:nvSpPr>
        <dsp:cNvPr id="0" name=""/>
        <dsp:cNvSpPr/>
      </dsp:nvSpPr>
      <dsp:spPr>
        <a:xfrm>
          <a:off x="1583634" y="1043069"/>
          <a:ext cx="0" cy="572005"/>
        </a:xfrm>
        <a:prstGeom prst="line">
          <a:avLst/>
        </a:prstGeom>
        <a:blipFill rotWithShape="0">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blip>
          <a:tile tx="0" ty="0" sx="100000" sy="100000" flip="none" algn="tl"/>
        </a:blipFill>
        <a:ln w="6350" cap="rnd" cmpd="sng" algn="ctr">
          <a:solidFill>
            <a:schemeClr val="accent2">
              <a:hueOff val="0"/>
              <a:satOff val="0"/>
              <a:lumOff val="0"/>
              <a:alphaOff val="0"/>
            </a:schemeClr>
          </a:solidFill>
          <a:prstDash val="dash"/>
        </a:ln>
        <a:effectLst/>
      </dsp:spPr>
      <dsp:style>
        <a:lnRef idx="1">
          <a:scrgbClr r="0" g="0" b="0"/>
        </a:lnRef>
        <a:fillRef idx="3">
          <a:scrgbClr r="0" g="0" b="0"/>
        </a:fillRef>
        <a:effectRef idx="2">
          <a:scrgbClr r="0" g="0" b="0"/>
        </a:effectRef>
        <a:fontRef idx="minor">
          <a:schemeClr val="lt1"/>
        </a:fontRef>
      </dsp:style>
    </dsp:sp>
    <dsp:sp modelId="{135D2D12-5F55-43F6-BAC5-7B4010790E33}">
      <dsp:nvSpPr>
        <dsp:cNvPr id="0" name=""/>
        <dsp:cNvSpPr/>
      </dsp:nvSpPr>
      <dsp:spPr>
        <a:xfrm>
          <a:off x="1541575" y="1640311"/>
          <a:ext cx="84118" cy="84118"/>
        </a:xfrm>
        <a:prstGeom prst="ellipse">
          <a:avLst/>
        </a:prstGeom>
        <a:solidFill>
          <a:schemeClr val="lt1">
            <a:alpha val="90000"/>
            <a:hueOff val="0"/>
            <a:satOff val="0"/>
            <a:lumOff val="0"/>
            <a:alphaOff val="0"/>
          </a:schemeClr>
        </a:solidFill>
        <a:ln w="9525" cap="rnd" cmpd="sng" algn="ctr">
          <a:noFill/>
          <a:prstDash val="solid"/>
        </a:ln>
        <a:effectLst/>
      </dsp:spPr>
      <dsp:style>
        <a:lnRef idx="1">
          <a:scrgbClr r="0" g="0" b="0"/>
        </a:lnRef>
        <a:fillRef idx="1">
          <a:scrgbClr r="0" g="0" b="0"/>
        </a:fillRef>
        <a:effectRef idx="0">
          <a:scrgbClr r="0" g="0" b="0"/>
        </a:effectRef>
        <a:fontRef idx="minor"/>
      </dsp:style>
    </dsp:sp>
    <dsp:sp modelId="{D574496B-1A1C-47EA-8750-A388EDA58536}">
      <dsp:nvSpPr>
        <dsp:cNvPr id="0" name=""/>
        <dsp:cNvSpPr/>
      </dsp:nvSpPr>
      <dsp:spPr>
        <a:xfrm>
          <a:off x="1900168" y="1177659"/>
          <a:ext cx="2532269" cy="380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lvl="0" algn="ctr" defTabSz="800100">
            <a:lnSpc>
              <a:spcPct val="90000"/>
            </a:lnSpc>
            <a:spcBef>
              <a:spcPct val="0"/>
            </a:spcBef>
            <a:spcAft>
              <a:spcPct val="35000"/>
            </a:spcAft>
            <a:defRPr b="1"/>
          </a:pPr>
          <a:r>
            <a:rPr lang="en-US" sz="1800" kern="1200"/>
            <a:t>27 Dec. 1926</a:t>
          </a:r>
        </a:p>
      </dsp:txBody>
      <dsp:txXfrm>
        <a:off x="1900168" y="1177659"/>
        <a:ext cx="2532269" cy="380215"/>
      </dsp:txXfrm>
    </dsp:sp>
    <dsp:sp modelId="{AB3B7D84-32DF-4DAF-BC5B-FB856C1E19A7}">
      <dsp:nvSpPr>
        <dsp:cNvPr id="0" name=""/>
        <dsp:cNvSpPr/>
      </dsp:nvSpPr>
      <dsp:spPr>
        <a:xfrm>
          <a:off x="1773554" y="2321671"/>
          <a:ext cx="2785496" cy="616063"/>
        </a:xfrm>
        <a:prstGeom prst="rect">
          <a:avLst/>
        </a:prstGeom>
        <a:solidFill>
          <a:schemeClr val="accent2">
            <a:tint val="40000"/>
            <a:alpha val="90000"/>
            <a:hueOff val="-1079074"/>
            <a:satOff val="-3844"/>
            <a:lumOff val="-463"/>
            <a:alphaOff val="0"/>
          </a:schemeClr>
        </a:solidFill>
        <a:ln w="9525" cap="rnd" cmpd="sng" algn="ctr">
          <a:solidFill>
            <a:schemeClr val="accent2">
              <a:tint val="40000"/>
              <a:alpha val="90000"/>
              <a:hueOff val="-1079074"/>
              <a:satOff val="-3844"/>
              <a:lumOff val="-46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lvl="0" algn="l" defTabSz="577850">
            <a:lnSpc>
              <a:spcPct val="90000"/>
            </a:lnSpc>
            <a:spcBef>
              <a:spcPct val="0"/>
            </a:spcBef>
            <a:spcAft>
              <a:spcPct val="35000"/>
            </a:spcAft>
          </a:pPr>
          <a:r>
            <a:rPr lang="en-US" sz="1300" kern="1200"/>
            <a:t>Verdict of Supreme Court of Egypt on Dec. 27, 1926.</a:t>
          </a:r>
        </a:p>
      </dsp:txBody>
      <dsp:txXfrm>
        <a:off x="1773554" y="2321671"/>
        <a:ext cx="2785496" cy="616063"/>
      </dsp:txXfrm>
    </dsp:sp>
    <dsp:sp modelId="{5C9AF919-8473-4C6D-A727-4E6CE08BBCCC}">
      <dsp:nvSpPr>
        <dsp:cNvPr id="0" name=""/>
        <dsp:cNvSpPr/>
      </dsp:nvSpPr>
      <dsp:spPr>
        <a:xfrm>
          <a:off x="3166303" y="1749665"/>
          <a:ext cx="0" cy="572005"/>
        </a:xfrm>
        <a:prstGeom prst="line">
          <a:avLst/>
        </a:prstGeom>
        <a:blipFill rotWithShape="0">
          <a:blip xmlns:r="http://schemas.openxmlformats.org/officeDocument/2006/relationships" r:embed="rId1">
            <a:duotone>
              <a:schemeClr val="accent2">
                <a:hueOff val="-1292792"/>
                <a:satOff val="-2924"/>
                <a:lumOff val="-1895"/>
                <a:alphaOff val="0"/>
                <a:shade val="20000"/>
                <a:satMod val="200000"/>
              </a:schemeClr>
              <a:schemeClr val="accent2">
                <a:hueOff val="-1292792"/>
                <a:satOff val="-2924"/>
                <a:lumOff val="-1895"/>
                <a:alphaOff val="0"/>
                <a:tint val="12000"/>
                <a:satMod val="190000"/>
              </a:schemeClr>
            </a:duotone>
          </a:blip>
          <a:tile tx="0" ty="0" sx="100000" sy="100000" flip="none" algn="tl"/>
        </a:blipFill>
        <a:ln w="6350" cap="rnd" cmpd="sng" algn="ctr">
          <a:solidFill>
            <a:schemeClr val="accent2">
              <a:hueOff val="-1292792"/>
              <a:satOff val="-2924"/>
              <a:lumOff val="-1895"/>
              <a:alphaOff val="0"/>
            </a:schemeClr>
          </a:solidFill>
          <a:prstDash val="dash"/>
        </a:ln>
        <a:effectLst/>
      </dsp:spPr>
      <dsp:style>
        <a:lnRef idx="1">
          <a:scrgbClr r="0" g="0" b="0"/>
        </a:lnRef>
        <a:fillRef idx="3">
          <a:scrgbClr r="0" g="0" b="0"/>
        </a:fillRef>
        <a:effectRef idx="2">
          <a:scrgbClr r="0" g="0" b="0"/>
        </a:effectRef>
        <a:fontRef idx="minor">
          <a:schemeClr val="lt1"/>
        </a:fontRef>
      </dsp:style>
    </dsp:sp>
    <dsp:sp modelId="{E573799C-A183-4488-AE02-157B3D234A1F}">
      <dsp:nvSpPr>
        <dsp:cNvPr id="0" name=""/>
        <dsp:cNvSpPr/>
      </dsp:nvSpPr>
      <dsp:spPr>
        <a:xfrm>
          <a:off x="3124243" y="1640311"/>
          <a:ext cx="84118" cy="84118"/>
        </a:xfrm>
        <a:prstGeom prst="ellipse">
          <a:avLst/>
        </a:prstGeom>
        <a:solidFill>
          <a:schemeClr val="lt1">
            <a:alpha val="90000"/>
            <a:hueOff val="0"/>
            <a:satOff val="0"/>
            <a:lumOff val="0"/>
            <a:alphaOff val="0"/>
          </a:schemeClr>
        </a:solidFill>
        <a:ln w="9525" cap="rnd" cmpd="sng" algn="ctr">
          <a:noFill/>
          <a:prstDash val="solid"/>
        </a:ln>
        <a:effectLst/>
      </dsp:spPr>
      <dsp:style>
        <a:lnRef idx="1">
          <a:scrgbClr r="0" g="0" b="0"/>
        </a:lnRef>
        <a:fillRef idx="1">
          <a:scrgbClr r="0" g="0" b="0"/>
        </a:fillRef>
        <a:effectRef idx="0">
          <a:scrgbClr r="0" g="0" b="0"/>
        </a:effectRef>
        <a:fontRef idx="minor"/>
      </dsp:style>
    </dsp:sp>
    <dsp:sp modelId="{3E7B1521-2622-4120-81A8-B8A5AFF74141}">
      <dsp:nvSpPr>
        <dsp:cNvPr id="0" name=""/>
        <dsp:cNvSpPr/>
      </dsp:nvSpPr>
      <dsp:spPr>
        <a:xfrm>
          <a:off x="3482836" y="1806865"/>
          <a:ext cx="2532269" cy="380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lvl="0" algn="ctr" defTabSz="800100">
            <a:lnSpc>
              <a:spcPct val="90000"/>
            </a:lnSpc>
            <a:spcBef>
              <a:spcPct val="0"/>
            </a:spcBef>
            <a:spcAft>
              <a:spcPct val="35000"/>
            </a:spcAft>
            <a:defRPr b="1"/>
          </a:pPr>
          <a:r>
            <a:rPr lang="en-US" sz="1800" kern="1200"/>
            <a:t>1965</a:t>
          </a:r>
        </a:p>
      </dsp:txBody>
      <dsp:txXfrm>
        <a:off x="3482836" y="1806865"/>
        <a:ext cx="2532269" cy="380215"/>
      </dsp:txXfrm>
    </dsp:sp>
    <dsp:sp modelId="{75D4BE5A-BB17-4817-BA07-8510C797F94F}">
      <dsp:nvSpPr>
        <dsp:cNvPr id="0" name=""/>
        <dsp:cNvSpPr/>
      </dsp:nvSpPr>
      <dsp:spPr>
        <a:xfrm>
          <a:off x="3356223" y="45634"/>
          <a:ext cx="2785496" cy="997435"/>
        </a:xfrm>
        <a:prstGeom prst="rect">
          <a:avLst/>
        </a:prstGeom>
        <a:solidFill>
          <a:schemeClr val="accent2">
            <a:tint val="40000"/>
            <a:alpha val="90000"/>
            <a:hueOff val="-2158149"/>
            <a:satOff val="-7687"/>
            <a:lumOff val="-927"/>
            <a:alphaOff val="0"/>
          </a:schemeClr>
        </a:solidFill>
        <a:ln w="9525" cap="rnd" cmpd="sng" algn="ctr">
          <a:solidFill>
            <a:schemeClr val="accent2">
              <a:tint val="40000"/>
              <a:alpha val="90000"/>
              <a:hueOff val="-2158149"/>
              <a:satOff val="-7687"/>
              <a:lumOff val="-92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lvl="0" algn="l" defTabSz="577850">
            <a:lnSpc>
              <a:spcPct val="90000"/>
            </a:lnSpc>
            <a:spcBef>
              <a:spcPct val="0"/>
            </a:spcBef>
            <a:spcAft>
              <a:spcPct val="35000"/>
            </a:spcAft>
          </a:pPr>
          <a:r>
            <a:rPr lang="en-US" sz="1300" kern="1200"/>
            <a:t>Unanimous resolutions and fatwa by Ulama in the Muslim League Conference in Cairo in 1965.</a:t>
          </a:r>
        </a:p>
      </dsp:txBody>
      <dsp:txXfrm>
        <a:off x="3356223" y="45634"/>
        <a:ext cx="2785496" cy="997435"/>
      </dsp:txXfrm>
    </dsp:sp>
    <dsp:sp modelId="{C0E19372-5D5F-48A0-9A69-D3D050395C19}">
      <dsp:nvSpPr>
        <dsp:cNvPr id="0" name=""/>
        <dsp:cNvSpPr/>
      </dsp:nvSpPr>
      <dsp:spPr>
        <a:xfrm>
          <a:off x="4748971" y="1043069"/>
          <a:ext cx="0" cy="572005"/>
        </a:xfrm>
        <a:prstGeom prst="line">
          <a:avLst/>
        </a:prstGeom>
        <a:blipFill rotWithShape="0">
          <a:blip xmlns:r="http://schemas.openxmlformats.org/officeDocument/2006/relationships" r:embed="rId1">
            <a:duotone>
              <a:schemeClr val="accent2">
                <a:hueOff val="-2585584"/>
                <a:satOff val="-5847"/>
                <a:lumOff val="-3791"/>
                <a:alphaOff val="0"/>
                <a:shade val="20000"/>
                <a:satMod val="200000"/>
              </a:schemeClr>
              <a:schemeClr val="accent2">
                <a:hueOff val="-2585584"/>
                <a:satOff val="-5847"/>
                <a:lumOff val="-3791"/>
                <a:alphaOff val="0"/>
                <a:tint val="12000"/>
                <a:satMod val="190000"/>
              </a:schemeClr>
            </a:duotone>
          </a:blip>
          <a:tile tx="0" ty="0" sx="100000" sy="100000" flip="none" algn="tl"/>
        </a:blipFill>
        <a:ln w="6350" cap="rnd" cmpd="sng" algn="ctr">
          <a:solidFill>
            <a:schemeClr val="accent2">
              <a:hueOff val="-2585584"/>
              <a:satOff val="-5847"/>
              <a:lumOff val="-3791"/>
              <a:alphaOff val="0"/>
            </a:schemeClr>
          </a:solidFill>
          <a:prstDash val="dash"/>
        </a:ln>
        <a:effectLst/>
      </dsp:spPr>
      <dsp:style>
        <a:lnRef idx="1">
          <a:scrgbClr r="0" g="0" b="0"/>
        </a:lnRef>
        <a:fillRef idx="3">
          <a:scrgbClr r="0" g="0" b="0"/>
        </a:fillRef>
        <a:effectRef idx="2">
          <a:scrgbClr r="0" g="0" b="0"/>
        </a:effectRef>
        <a:fontRef idx="minor">
          <a:schemeClr val="lt1"/>
        </a:fontRef>
      </dsp:style>
    </dsp:sp>
    <dsp:sp modelId="{42CC554D-DBA5-4CF5-818B-EC8024C5765A}">
      <dsp:nvSpPr>
        <dsp:cNvPr id="0" name=""/>
        <dsp:cNvSpPr/>
      </dsp:nvSpPr>
      <dsp:spPr>
        <a:xfrm>
          <a:off x="4706912" y="1640311"/>
          <a:ext cx="84118" cy="84118"/>
        </a:xfrm>
        <a:prstGeom prst="ellipse">
          <a:avLst/>
        </a:prstGeom>
        <a:solidFill>
          <a:schemeClr val="lt1">
            <a:alpha val="90000"/>
            <a:hueOff val="0"/>
            <a:satOff val="0"/>
            <a:lumOff val="0"/>
            <a:alphaOff val="0"/>
          </a:schemeClr>
        </a:solidFill>
        <a:ln w="9525" cap="rnd" cmpd="sng" algn="ctr">
          <a:noFill/>
          <a:prstDash val="solid"/>
        </a:ln>
        <a:effectLst/>
      </dsp:spPr>
      <dsp:style>
        <a:lnRef idx="1">
          <a:scrgbClr r="0" g="0" b="0"/>
        </a:lnRef>
        <a:fillRef idx="1">
          <a:scrgbClr r="0" g="0" b="0"/>
        </a:fillRef>
        <a:effectRef idx="0">
          <a:scrgbClr r="0" g="0" b="0"/>
        </a:effectRef>
        <a:fontRef idx="minor"/>
      </dsp:style>
    </dsp:sp>
    <dsp:sp modelId="{914DECA1-9E96-4A1B-8E73-774639FEA1AD}">
      <dsp:nvSpPr>
        <dsp:cNvPr id="0" name=""/>
        <dsp:cNvSpPr/>
      </dsp:nvSpPr>
      <dsp:spPr>
        <a:xfrm>
          <a:off x="5065505" y="1177659"/>
          <a:ext cx="2532269" cy="380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lvl="0" algn="ctr" defTabSz="800100">
            <a:lnSpc>
              <a:spcPct val="90000"/>
            </a:lnSpc>
            <a:spcBef>
              <a:spcPct val="0"/>
            </a:spcBef>
            <a:spcAft>
              <a:spcPct val="35000"/>
            </a:spcAft>
            <a:defRPr b="1"/>
          </a:pPr>
          <a:r>
            <a:rPr lang="en-US" sz="1800" kern="1200"/>
            <a:t>6 May 1972</a:t>
          </a:r>
        </a:p>
      </dsp:txBody>
      <dsp:txXfrm>
        <a:off x="5065505" y="1177659"/>
        <a:ext cx="2532269" cy="380215"/>
      </dsp:txXfrm>
    </dsp:sp>
    <dsp:sp modelId="{B59B65DB-2CC7-4284-A026-64826E5A2142}">
      <dsp:nvSpPr>
        <dsp:cNvPr id="0" name=""/>
        <dsp:cNvSpPr/>
      </dsp:nvSpPr>
      <dsp:spPr>
        <a:xfrm>
          <a:off x="4938891" y="2321671"/>
          <a:ext cx="2785496" cy="806749"/>
        </a:xfrm>
        <a:prstGeom prst="rect">
          <a:avLst/>
        </a:prstGeom>
        <a:solidFill>
          <a:schemeClr val="accent2">
            <a:tint val="40000"/>
            <a:alpha val="90000"/>
            <a:hueOff val="-3237223"/>
            <a:satOff val="-11531"/>
            <a:lumOff val="-1390"/>
            <a:alphaOff val="0"/>
          </a:schemeClr>
        </a:solidFill>
        <a:ln w="9525" cap="rnd" cmpd="sng" algn="ctr">
          <a:solidFill>
            <a:schemeClr val="accent2">
              <a:tint val="40000"/>
              <a:alpha val="90000"/>
              <a:hueOff val="-3237223"/>
              <a:satOff val="-11531"/>
              <a:lumOff val="-139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lvl="0" algn="l" defTabSz="577850">
            <a:lnSpc>
              <a:spcPct val="90000"/>
            </a:lnSpc>
            <a:spcBef>
              <a:spcPct val="0"/>
            </a:spcBef>
            <a:spcAft>
              <a:spcPct val="35000"/>
            </a:spcAft>
          </a:pPr>
          <a:r>
            <a:rPr lang="en-US" sz="1300" kern="1200"/>
            <a:t>Unanimous decision by Muslim Scholars in seminar held in Morocco on May 6, 1972.</a:t>
          </a:r>
        </a:p>
      </dsp:txBody>
      <dsp:txXfrm>
        <a:off x="4938891" y="2321671"/>
        <a:ext cx="2785496" cy="806749"/>
      </dsp:txXfrm>
    </dsp:sp>
    <dsp:sp modelId="{6373C03A-0209-434C-850B-75D33FC6D357}">
      <dsp:nvSpPr>
        <dsp:cNvPr id="0" name=""/>
        <dsp:cNvSpPr/>
      </dsp:nvSpPr>
      <dsp:spPr>
        <a:xfrm>
          <a:off x="6331640" y="1749665"/>
          <a:ext cx="0" cy="572005"/>
        </a:xfrm>
        <a:prstGeom prst="line">
          <a:avLst/>
        </a:prstGeom>
        <a:blipFill rotWithShape="0">
          <a:blip xmlns:r="http://schemas.openxmlformats.org/officeDocument/2006/relationships" r:embed="rId1">
            <a:duotone>
              <a:schemeClr val="accent2">
                <a:hueOff val="-3878375"/>
                <a:satOff val="-8771"/>
                <a:lumOff val="-5686"/>
                <a:alphaOff val="0"/>
                <a:shade val="20000"/>
                <a:satMod val="200000"/>
              </a:schemeClr>
              <a:schemeClr val="accent2">
                <a:hueOff val="-3878375"/>
                <a:satOff val="-8771"/>
                <a:lumOff val="-5686"/>
                <a:alphaOff val="0"/>
                <a:tint val="12000"/>
                <a:satMod val="190000"/>
              </a:schemeClr>
            </a:duotone>
          </a:blip>
          <a:tile tx="0" ty="0" sx="100000" sy="100000" flip="none" algn="tl"/>
        </a:blipFill>
        <a:ln w="6350" cap="rnd" cmpd="sng" algn="ctr">
          <a:solidFill>
            <a:schemeClr val="accent2">
              <a:hueOff val="-3878375"/>
              <a:satOff val="-8771"/>
              <a:lumOff val="-5686"/>
              <a:alphaOff val="0"/>
            </a:schemeClr>
          </a:solidFill>
          <a:prstDash val="dash"/>
        </a:ln>
        <a:effectLst/>
      </dsp:spPr>
      <dsp:style>
        <a:lnRef idx="1">
          <a:scrgbClr r="0" g="0" b="0"/>
        </a:lnRef>
        <a:fillRef idx="3">
          <a:scrgbClr r="0" g="0" b="0"/>
        </a:fillRef>
        <a:effectRef idx="2">
          <a:scrgbClr r="0" g="0" b="0"/>
        </a:effectRef>
        <a:fontRef idx="minor">
          <a:schemeClr val="lt1"/>
        </a:fontRef>
      </dsp:style>
    </dsp:sp>
    <dsp:sp modelId="{D95B3905-633E-452C-B23A-827C65F497A5}">
      <dsp:nvSpPr>
        <dsp:cNvPr id="0" name=""/>
        <dsp:cNvSpPr/>
      </dsp:nvSpPr>
      <dsp:spPr>
        <a:xfrm>
          <a:off x="6289581" y="1640311"/>
          <a:ext cx="84118" cy="84118"/>
        </a:xfrm>
        <a:prstGeom prst="ellipse">
          <a:avLst/>
        </a:prstGeom>
        <a:solidFill>
          <a:schemeClr val="lt1">
            <a:alpha val="90000"/>
            <a:hueOff val="0"/>
            <a:satOff val="0"/>
            <a:lumOff val="0"/>
            <a:alphaOff val="0"/>
          </a:schemeClr>
        </a:solidFill>
        <a:ln w="9525" cap="rnd" cmpd="sng" algn="ctr">
          <a:no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62BE1D-7549-4CAE-BE97-487BEDDF360F}">
      <dsp:nvSpPr>
        <dsp:cNvPr id="0" name=""/>
        <dsp:cNvSpPr/>
      </dsp:nvSpPr>
      <dsp:spPr>
        <a:xfrm>
          <a:off x="0" y="1682370"/>
          <a:ext cx="7915275" cy="0"/>
        </a:xfrm>
        <a:prstGeom prst="line">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EEB394B-EF14-4729-8796-F581767913B1}">
      <dsp:nvSpPr>
        <dsp:cNvPr id="0" name=""/>
        <dsp:cNvSpPr/>
      </dsp:nvSpPr>
      <dsp:spPr>
        <a:xfrm>
          <a:off x="237458" y="1043069"/>
          <a:ext cx="3482721" cy="403768"/>
        </a:xfrm>
        <a:prstGeom prst="rect">
          <a:avLst/>
        </a:prstGeom>
        <a:blipFill rotWithShape="0">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w="9525" cap="rnd"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81280" tIns="81280" rIns="81280" bIns="81280" numCol="1" spcCol="1270" anchor="ctr" anchorCtr="0">
          <a:noAutofit/>
        </a:bodyPr>
        <a:lstStyle/>
        <a:p>
          <a:pPr lvl="0" algn="ctr" defTabSz="711200">
            <a:lnSpc>
              <a:spcPct val="90000"/>
            </a:lnSpc>
            <a:spcBef>
              <a:spcPct val="0"/>
            </a:spcBef>
            <a:spcAft>
              <a:spcPct val="35000"/>
            </a:spcAft>
            <a:defRPr b="1"/>
          </a:pPr>
          <a:r>
            <a:rPr lang="en-US" sz="1600" kern="1200"/>
            <a:t>1397</a:t>
          </a:r>
        </a:p>
      </dsp:txBody>
      <dsp:txXfrm>
        <a:off x="237458" y="1043069"/>
        <a:ext cx="3482721" cy="403768"/>
      </dsp:txXfrm>
    </dsp:sp>
    <dsp:sp modelId="{60000D44-12F1-4103-AA6A-67E2A1F04255}">
      <dsp:nvSpPr>
        <dsp:cNvPr id="0" name=""/>
        <dsp:cNvSpPr/>
      </dsp:nvSpPr>
      <dsp:spPr>
        <a:xfrm>
          <a:off x="237458" y="382024"/>
          <a:ext cx="3482721" cy="661045"/>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l" defTabSz="622300">
            <a:lnSpc>
              <a:spcPct val="90000"/>
            </a:lnSpc>
            <a:spcBef>
              <a:spcPct val="0"/>
            </a:spcBef>
            <a:spcAft>
              <a:spcPct val="35000"/>
            </a:spcAft>
          </a:pPr>
          <a:r>
            <a:rPr lang="en-US" sz="1400" kern="1200"/>
            <a:t>Fatwa issued by Higher Council of Saudi Arabia in 1397 A.H. </a:t>
          </a:r>
        </a:p>
      </dsp:txBody>
      <dsp:txXfrm>
        <a:off x="237458" y="382024"/>
        <a:ext cx="3482721" cy="661045"/>
      </dsp:txXfrm>
    </dsp:sp>
    <dsp:sp modelId="{886E110B-AB96-43B4-AC32-5B65804B1755}">
      <dsp:nvSpPr>
        <dsp:cNvPr id="0" name=""/>
        <dsp:cNvSpPr/>
      </dsp:nvSpPr>
      <dsp:spPr>
        <a:xfrm>
          <a:off x="1978818" y="1446838"/>
          <a:ext cx="0" cy="235531"/>
        </a:xfrm>
        <a:prstGeom prst="line">
          <a:avLst/>
        </a:pr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5D68B1E-9323-4703-8E59-448FF4E34B20}">
      <dsp:nvSpPr>
        <dsp:cNvPr id="0" name=""/>
        <dsp:cNvSpPr/>
      </dsp:nvSpPr>
      <dsp:spPr>
        <a:xfrm rot="2700000">
          <a:off x="1952647" y="1656198"/>
          <a:ext cx="52343" cy="52343"/>
        </a:xfrm>
        <a:prstGeom prst="rect">
          <a:avLst/>
        </a:prstGeom>
        <a:blipFill rotWithShape="0">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blip>
          <a:tile tx="0" ty="0" sx="100000" sy="100000" flip="none" algn="tl"/>
        </a:blipFill>
        <a:ln w="6350">
          <a:noFill/>
        </a:ln>
        <a:effectLst/>
      </dsp:spPr>
      <dsp:style>
        <a:lnRef idx="0">
          <a:scrgbClr r="0" g="0" b="0"/>
        </a:lnRef>
        <a:fillRef idx="3">
          <a:scrgbClr r="0" g="0" b="0"/>
        </a:fillRef>
        <a:effectRef idx="2">
          <a:scrgbClr r="0" g="0" b="0"/>
        </a:effectRef>
        <a:fontRef idx="minor">
          <a:schemeClr val="lt1"/>
        </a:fontRef>
      </dsp:style>
    </dsp:sp>
    <dsp:sp modelId="{A203791D-C46A-462E-9369-57FFE249BF3A}">
      <dsp:nvSpPr>
        <dsp:cNvPr id="0" name=""/>
        <dsp:cNvSpPr/>
      </dsp:nvSpPr>
      <dsp:spPr>
        <a:xfrm>
          <a:off x="2216277" y="1917902"/>
          <a:ext cx="3482721" cy="403768"/>
        </a:xfrm>
        <a:prstGeom prst="rect">
          <a:avLst/>
        </a:prstGeom>
        <a:blipFill rotWithShape="0">
          <a:blip xmlns:r="http://schemas.openxmlformats.org/officeDocument/2006/relationships" r:embed="rId1">
            <a:duotone>
              <a:schemeClr val="accent2">
                <a:hueOff val="-1939188"/>
                <a:satOff val="-4386"/>
                <a:lumOff val="-2843"/>
                <a:alphaOff val="0"/>
                <a:tint val="98000"/>
                <a:lumMod val="102000"/>
              </a:schemeClr>
              <a:schemeClr val="accent2">
                <a:hueOff val="-1939188"/>
                <a:satOff val="-4386"/>
                <a:lumOff val="-2843"/>
                <a:alphaOff val="0"/>
                <a:shade val="98000"/>
                <a:lumMod val="98000"/>
              </a:schemeClr>
            </a:duotone>
          </a:blip>
          <a:tile tx="0" ty="0" sx="100000" sy="100000" flip="none" algn="tl"/>
        </a:blipFill>
        <a:ln w="9525" cap="rnd" cmpd="sng" algn="ctr">
          <a:solidFill>
            <a:schemeClr val="accent2">
              <a:hueOff val="-1939188"/>
              <a:satOff val="-4386"/>
              <a:lumOff val="-2843"/>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81280" tIns="81280" rIns="81280" bIns="81280" numCol="1" spcCol="1270" anchor="ctr" anchorCtr="0">
          <a:noAutofit/>
        </a:bodyPr>
        <a:lstStyle/>
        <a:p>
          <a:pPr lvl="0" algn="ctr" defTabSz="711200">
            <a:lnSpc>
              <a:spcPct val="90000"/>
            </a:lnSpc>
            <a:spcBef>
              <a:spcPct val="0"/>
            </a:spcBef>
            <a:spcAft>
              <a:spcPct val="35000"/>
            </a:spcAft>
            <a:defRPr b="1"/>
          </a:pPr>
          <a:r>
            <a:rPr lang="en-US" sz="1600" kern="1200"/>
            <a:t>1398</a:t>
          </a:r>
        </a:p>
      </dsp:txBody>
      <dsp:txXfrm>
        <a:off x="2216277" y="1917902"/>
        <a:ext cx="3482721" cy="403768"/>
      </dsp:txXfrm>
    </dsp:sp>
    <dsp:sp modelId="{50D14BFD-3F3A-4886-B074-FE7F6C528CAF}">
      <dsp:nvSpPr>
        <dsp:cNvPr id="0" name=""/>
        <dsp:cNvSpPr/>
      </dsp:nvSpPr>
      <dsp:spPr>
        <a:xfrm>
          <a:off x="2216277" y="2321671"/>
          <a:ext cx="3482721" cy="661045"/>
        </a:xfrm>
        <a:prstGeom prst="rect">
          <a:avLst/>
        </a:prstGeom>
        <a:solidFill>
          <a:schemeClr val="accent2">
            <a:tint val="40000"/>
            <a:alpha val="90000"/>
            <a:hueOff val="-1618612"/>
            <a:satOff val="-5766"/>
            <a:lumOff val="-695"/>
            <a:alphaOff val="0"/>
          </a:schemeClr>
        </a:solidFill>
        <a:ln w="9525" cap="rnd" cmpd="sng" algn="ctr">
          <a:solidFill>
            <a:schemeClr val="accent2">
              <a:tint val="40000"/>
              <a:alpha val="90000"/>
              <a:hueOff val="-1618612"/>
              <a:satOff val="-5766"/>
              <a:lumOff val="-69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l" defTabSz="622300">
            <a:lnSpc>
              <a:spcPct val="90000"/>
            </a:lnSpc>
            <a:spcBef>
              <a:spcPct val="0"/>
            </a:spcBef>
            <a:spcAft>
              <a:spcPct val="35000"/>
            </a:spcAft>
          </a:pPr>
          <a:r>
            <a:rPr lang="en-US" sz="1400" kern="1200"/>
            <a:t>Fatwa Issued by the Fiqh Council of Muslim World League in 1398 A.H. </a:t>
          </a:r>
        </a:p>
      </dsp:txBody>
      <dsp:txXfrm>
        <a:off x="2216277" y="2321671"/>
        <a:ext cx="3482721" cy="661045"/>
      </dsp:txXfrm>
    </dsp:sp>
    <dsp:sp modelId="{184BF635-1E90-44DF-85C2-F8DF7075C65B}">
      <dsp:nvSpPr>
        <dsp:cNvPr id="0" name=""/>
        <dsp:cNvSpPr/>
      </dsp:nvSpPr>
      <dsp:spPr>
        <a:xfrm>
          <a:off x="3957637" y="1682370"/>
          <a:ext cx="0" cy="235531"/>
        </a:xfrm>
        <a:prstGeom prst="line">
          <a:avLst/>
        </a:prstGeom>
        <a:noFill/>
        <a:ln w="9525" cap="rnd" cmpd="sng" algn="ctr">
          <a:solidFill>
            <a:schemeClr val="accent2">
              <a:hueOff val="-1939188"/>
              <a:satOff val="-4386"/>
              <a:lumOff val="-2843"/>
              <a:alphaOff val="0"/>
            </a:schemeClr>
          </a:solidFill>
          <a:prstDash val="solid"/>
        </a:ln>
        <a:effectLst/>
      </dsp:spPr>
      <dsp:style>
        <a:lnRef idx="1">
          <a:scrgbClr r="0" g="0" b="0"/>
        </a:lnRef>
        <a:fillRef idx="0">
          <a:scrgbClr r="0" g="0" b="0"/>
        </a:fillRef>
        <a:effectRef idx="0">
          <a:scrgbClr r="0" g="0" b="0"/>
        </a:effectRef>
        <a:fontRef idx="minor"/>
      </dsp:style>
    </dsp:sp>
    <dsp:sp modelId="{852F8DD8-1F04-41AB-960B-FB46AE2986B7}">
      <dsp:nvSpPr>
        <dsp:cNvPr id="0" name=""/>
        <dsp:cNvSpPr/>
      </dsp:nvSpPr>
      <dsp:spPr>
        <a:xfrm rot="2700000">
          <a:off x="3931465" y="1656198"/>
          <a:ext cx="52343" cy="52343"/>
        </a:xfrm>
        <a:prstGeom prst="rect">
          <a:avLst/>
        </a:prstGeom>
        <a:blipFill rotWithShape="0">
          <a:blip xmlns:r="http://schemas.openxmlformats.org/officeDocument/2006/relationships" r:embed="rId1">
            <a:duotone>
              <a:schemeClr val="accent2">
                <a:hueOff val="-1939188"/>
                <a:satOff val="-4386"/>
                <a:lumOff val="-2843"/>
                <a:alphaOff val="0"/>
                <a:shade val="20000"/>
                <a:satMod val="200000"/>
              </a:schemeClr>
              <a:schemeClr val="accent2">
                <a:hueOff val="-1939188"/>
                <a:satOff val="-4386"/>
                <a:lumOff val="-2843"/>
                <a:alphaOff val="0"/>
                <a:tint val="12000"/>
                <a:satMod val="190000"/>
              </a:schemeClr>
            </a:duotone>
          </a:blip>
          <a:tile tx="0" ty="0" sx="100000" sy="100000" flip="none" algn="tl"/>
        </a:blipFill>
        <a:ln w="6350">
          <a:noFill/>
        </a:ln>
        <a:effectLst/>
      </dsp:spPr>
      <dsp:style>
        <a:lnRef idx="0">
          <a:scrgbClr r="0" g="0" b="0"/>
        </a:lnRef>
        <a:fillRef idx="3">
          <a:scrgbClr r="0" g="0" b="0"/>
        </a:fillRef>
        <a:effectRef idx="2">
          <a:scrgbClr r="0" g="0" b="0"/>
        </a:effectRef>
        <a:fontRef idx="minor">
          <a:schemeClr val="lt1"/>
        </a:fontRef>
      </dsp:style>
    </dsp:sp>
    <dsp:sp modelId="{3AAC1F40-CEA9-427C-91B2-90877C3BA2D0}">
      <dsp:nvSpPr>
        <dsp:cNvPr id="0" name=""/>
        <dsp:cNvSpPr/>
      </dsp:nvSpPr>
      <dsp:spPr>
        <a:xfrm>
          <a:off x="4195095" y="1043069"/>
          <a:ext cx="3482721" cy="403768"/>
        </a:xfrm>
        <a:prstGeom prst="rect">
          <a:avLst/>
        </a:prstGeom>
        <a:blipFill rotWithShape="0">
          <a:blip xmlns:r="http://schemas.openxmlformats.org/officeDocument/2006/relationships" r:embed="rId1">
            <a:duotone>
              <a:schemeClr val="accent2">
                <a:hueOff val="-3878375"/>
                <a:satOff val="-8771"/>
                <a:lumOff val="-5686"/>
                <a:alphaOff val="0"/>
                <a:tint val="98000"/>
                <a:lumMod val="102000"/>
              </a:schemeClr>
              <a:schemeClr val="accent2">
                <a:hueOff val="-3878375"/>
                <a:satOff val="-8771"/>
                <a:lumOff val="-5686"/>
                <a:alphaOff val="0"/>
                <a:shade val="98000"/>
                <a:lumMod val="98000"/>
              </a:schemeClr>
            </a:duotone>
          </a:blip>
          <a:tile tx="0" ty="0" sx="100000" sy="100000" flip="none" algn="tl"/>
        </a:blipFill>
        <a:ln w="9525" cap="rnd" cmpd="sng" algn="ctr">
          <a:solidFill>
            <a:schemeClr val="accent2">
              <a:hueOff val="-3878375"/>
              <a:satOff val="-8771"/>
              <a:lumOff val="-5686"/>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81280" tIns="81280" rIns="81280" bIns="81280" numCol="1" spcCol="1270" anchor="ctr" anchorCtr="0">
          <a:noAutofit/>
        </a:bodyPr>
        <a:lstStyle/>
        <a:p>
          <a:pPr lvl="0" algn="ctr" defTabSz="711200">
            <a:lnSpc>
              <a:spcPct val="90000"/>
            </a:lnSpc>
            <a:spcBef>
              <a:spcPct val="0"/>
            </a:spcBef>
            <a:spcAft>
              <a:spcPct val="35000"/>
            </a:spcAft>
            <a:defRPr b="1"/>
          </a:pPr>
          <a:r>
            <a:rPr lang="en-US" sz="1600" kern="1200"/>
            <a:t>1405</a:t>
          </a:r>
        </a:p>
      </dsp:txBody>
      <dsp:txXfrm>
        <a:off x="4195095" y="1043069"/>
        <a:ext cx="3482721" cy="403768"/>
      </dsp:txXfrm>
    </dsp:sp>
    <dsp:sp modelId="{A850C456-22B1-4EEC-A5DC-765474FAA681}">
      <dsp:nvSpPr>
        <dsp:cNvPr id="0" name=""/>
        <dsp:cNvSpPr/>
      </dsp:nvSpPr>
      <dsp:spPr>
        <a:xfrm>
          <a:off x="4195095" y="382024"/>
          <a:ext cx="3482721" cy="661045"/>
        </a:xfrm>
        <a:prstGeom prst="rect">
          <a:avLst/>
        </a:prstGeom>
        <a:solidFill>
          <a:schemeClr val="accent2">
            <a:tint val="40000"/>
            <a:alpha val="90000"/>
            <a:hueOff val="-3237223"/>
            <a:satOff val="-11531"/>
            <a:lumOff val="-1390"/>
            <a:alphaOff val="0"/>
          </a:schemeClr>
        </a:solidFill>
        <a:ln w="9525" cap="rnd" cmpd="sng" algn="ctr">
          <a:solidFill>
            <a:schemeClr val="accent2">
              <a:tint val="40000"/>
              <a:alpha val="90000"/>
              <a:hueOff val="-3237223"/>
              <a:satOff val="-11531"/>
              <a:lumOff val="-139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l" defTabSz="622300">
            <a:lnSpc>
              <a:spcPct val="90000"/>
            </a:lnSpc>
            <a:spcBef>
              <a:spcPct val="0"/>
            </a:spcBef>
            <a:spcAft>
              <a:spcPct val="35000"/>
            </a:spcAft>
          </a:pPr>
          <a:r>
            <a:rPr lang="en-US" sz="1400" kern="1200"/>
            <a:t>Fatwa issued by the Fiqh Council of the OIC in 1405 A.H. (1985). </a:t>
          </a:r>
        </a:p>
      </dsp:txBody>
      <dsp:txXfrm>
        <a:off x="4195095" y="382024"/>
        <a:ext cx="3482721" cy="661045"/>
      </dsp:txXfrm>
    </dsp:sp>
    <dsp:sp modelId="{B9806059-5E7E-4884-94F1-476B45BC7E16}">
      <dsp:nvSpPr>
        <dsp:cNvPr id="0" name=""/>
        <dsp:cNvSpPr/>
      </dsp:nvSpPr>
      <dsp:spPr>
        <a:xfrm>
          <a:off x="5936456" y="1446838"/>
          <a:ext cx="0" cy="235531"/>
        </a:xfrm>
        <a:prstGeom prst="line">
          <a:avLst/>
        </a:prstGeom>
        <a:noFill/>
        <a:ln w="9525" cap="rnd" cmpd="sng" algn="ctr">
          <a:solidFill>
            <a:schemeClr val="accent2">
              <a:hueOff val="-3878375"/>
              <a:satOff val="-8771"/>
              <a:lumOff val="-5686"/>
              <a:alphaOff val="0"/>
            </a:schemeClr>
          </a:solidFill>
          <a:prstDash val="solid"/>
        </a:ln>
        <a:effectLst/>
      </dsp:spPr>
      <dsp:style>
        <a:lnRef idx="1">
          <a:scrgbClr r="0" g="0" b="0"/>
        </a:lnRef>
        <a:fillRef idx="0">
          <a:scrgbClr r="0" g="0" b="0"/>
        </a:fillRef>
        <a:effectRef idx="0">
          <a:scrgbClr r="0" g="0" b="0"/>
        </a:effectRef>
        <a:fontRef idx="minor"/>
      </dsp:style>
    </dsp:sp>
    <dsp:sp modelId="{4138844C-6C0B-4A32-8A24-BD6E2AF1A165}">
      <dsp:nvSpPr>
        <dsp:cNvPr id="0" name=""/>
        <dsp:cNvSpPr/>
      </dsp:nvSpPr>
      <dsp:spPr>
        <a:xfrm rot="2700000">
          <a:off x="5910284" y="1656198"/>
          <a:ext cx="52343" cy="52343"/>
        </a:xfrm>
        <a:prstGeom prst="rect">
          <a:avLst/>
        </a:prstGeom>
        <a:blipFill rotWithShape="0">
          <a:blip xmlns:r="http://schemas.openxmlformats.org/officeDocument/2006/relationships" r:embed="rId1">
            <a:duotone>
              <a:schemeClr val="accent2">
                <a:hueOff val="-3878375"/>
                <a:satOff val="-8771"/>
                <a:lumOff val="-5686"/>
                <a:alphaOff val="0"/>
                <a:shade val="20000"/>
                <a:satMod val="200000"/>
              </a:schemeClr>
              <a:schemeClr val="accent2">
                <a:hueOff val="-3878375"/>
                <a:satOff val="-8771"/>
                <a:lumOff val="-5686"/>
                <a:alphaOff val="0"/>
                <a:tint val="12000"/>
                <a:satMod val="190000"/>
              </a:schemeClr>
            </a:duotone>
          </a:blip>
          <a:tile tx="0" ty="0" sx="100000" sy="100000" flip="none" algn="tl"/>
        </a:blipFill>
        <a:ln w="6350">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B1B46F-D300-46A3-B7D3-299E9FEABC95}">
      <dsp:nvSpPr>
        <dsp:cNvPr id="0" name=""/>
        <dsp:cNvSpPr/>
      </dsp:nvSpPr>
      <dsp:spPr>
        <a:xfrm>
          <a:off x="0" y="2394"/>
          <a:ext cx="4296258" cy="0"/>
        </a:xfrm>
        <a:prstGeom prst="line">
          <a:avLst/>
        </a:prstGeom>
        <a:blipFill rotWithShape="0">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w="9525" cap="rnd"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2316B0DC-0218-4ECD-BC60-1EEB96AB5457}">
      <dsp:nvSpPr>
        <dsp:cNvPr id="0" name=""/>
        <dsp:cNvSpPr/>
      </dsp:nvSpPr>
      <dsp:spPr>
        <a:xfrm>
          <a:off x="0" y="2394"/>
          <a:ext cx="4296258" cy="163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b="1" kern="1200"/>
            <a:t>Islamic Fiqh (science of Shariah) Academy, emanating from the Organization of Islamic Conference, meeting in its Second Session in Jeddah, KSA, from 10 to 16 Rabi-ul- Thani, 1405 A.H. (Dec 1985) issued a Resolution which in summary stated the following:</a:t>
          </a:r>
          <a:endParaRPr lang="en-US" sz="1500" kern="1200"/>
        </a:p>
      </dsp:txBody>
      <dsp:txXfrm>
        <a:off x="0" y="2394"/>
        <a:ext cx="4296258" cy="1632733"/>
      </dsp:txXfrm>
    </dsp:sp>
    <dsp:sp modelId="{E6E68CA9-B9FA-44EB-902E-C36B11FAF811}">
      <dsp:nvSpPr>
        <dsp:cNvPr id="0" name=""/>
        <dsp:cNvSpPr/>
      </dsp:nvSpPr>
      <dsp:spPr>
        <a:xfrm>
          <a:off x="0" y="1635128"/>
          <a:ext cx="4296258" cy="0"/>
        </a:xfrm>
        <a:prstGeom prst="line">
          <a:avLst/>
        </a:prstGeom>
        <a:blipFill rotWithShape="0">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w="9525" cap="rnd"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9CF0AF12-D0D5-4E75-94B9-301B9C6C4843}">
      <dsp:nvSpPr>
        <dsp:cNvPr id="0" name=""/>
        <dsp:cNvSpPr/>
      </dsp:nvSpPr>
      <dsp:spPr>
        <a:xfrm>
          <a:off x="0" y="1635128"/>
          <a:ext cx="4296258" cy="163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b="1" kern="1200"/>
            <a:t>The </a:t>
          </a:r>
          <a:r>
            <a:rPr lang="en-US" sz="1500" b="1" u="sng" kern="1200"/>
            <a:t>commercial Insurance</a:t>
          </a:r>
          <a:r>
            <a:rPr lang="en-US" sz="1500" b="1" kern="1200"/>
            <a:t> contract… </a:t>
          </a:r>
          <a:r>
            <a:rPr lang="en-US" sz="1500" b="1" u="sng" kern="1200"/>
            <a:t>is prohibited </a:t>
          </a:r>
          <a:r>
            <a:rPr lang="en-US" sz="1500" b="1" i="1" u="sng" kern="1200"/>
            <a:t>(Haraam)</a:t>
          </a:r>
          <a:r>
            <a:rPr lang="en-US" sz="1500" b="1" u="sng" kern="1200"/>
            <a:t> according to the Shariah.</a:t>
          </a:r>
          <a:endParaRPr lang="en-US" sz="1500" kern="1200"/>
        </a:p>
      </dsp:txBody>
      <dsp:txXfrm>
        <a:off x="0" y="1635128"/>
        <a:ext cx="4296258" cy="1632733"/>
      </dsp:txXfrm>
    </dsp:sp>
    <dsp:sp modelId="{3C305951-08FE-4E94-86AC-2575F9FA5EDD}">
      <dsp:nvSpPr>
        <dsp:cNvPr id="0" name=""/>
        <dsp:cNvSpPr/>
      </dsp:nvSpPr>
      <dsp:spPr>
        <a:xfrm>
          <a:off x="0" y="3267861"/>
          <a:ext cx="4296258" cy="0"/>
        </a:xfrm>
        <a:prstGeom prst="line">
          <a:avLst/>
        </a:prstGeom>
        <a:blipFill rotWithShape="0">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w="9525" cap="rnd"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12543A88-6940-4E3F-8E75-3F9B1BB19CBA}">
      <dsp:nvSpPr>
        <dsp:cNvPr id="0" name=""/>
        <dsp:cNvSpPr/>
      </dsp:nvSpPr>
      <dsp:spPr>
        <a:xfrm>
          <a:off x="0" y="3267861"/>
          <a:ext cx="4296258" cy="163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b="1" kern="1200"/>
            <a:t>The alternative Takaful contract which conforms to the principles of Islamic dealings is Halaal, being the contract of cooperative insurance, which is founded on the basis of charitable donation and Shariah compliant dealings.</a:t>
          </a:r>
          <a:endParaRPr lang="en-US" sz="1500" kern="1200"/>
        </a:p>
      </dsp:txBody>
      <dsp:txXfrm>
        <a:off x="0" y="3267861"/>
        <a:ext cx="4296258" cy="16327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E5A77-BDB1-4802-A1FD-F9EEF299A177}">
      <dsp:nvSpPr>
        <dsp:cNvPr id="0" name=""/>
        <dsp:cNvSpPr/>
      </dsp:nvSpPr>
      <dsp:spPr>
        <a:xfrm>
          <a:off x="0" y="3830"/>
          <a:ext cx="4296258" cy="8158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342B70-5D0D-4125-9F59-863202DF3070}">
      <dsp:nvSpPr>
        <dsp:cNvPr id="0" name=""/>
        <dsp:cNvSpPr/>
      </dsp:nvSpPr>
      <dsp:spPr>
        <a:xfrm>
          <a:off x="246806" y="187405"/>
          <a:ext cx="448738" cy="448738"/>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521BD79-CD7F-4B78-A443-2323F3668DB5}">
      <dsp:nvSpPr>
        <dsp:cNvPr id="0" name=""/>
        <dsp:cNvSpPr/>
      </dsp:nvSpPr>
      <dsp:spPr>
        <a:xfrm>
          <a:off x="942350" y="3830"/>
          <a:ext cx="3353907" cy="815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48" tIns="86348" rIns="86348" bIns="86348" numCol="1" spcCol="1270" anchor="ctr" anchorCtr="0">
          <a:noAutofit/>
        </a:bodyPr>
        <a:lstStyle/>
        <a:p>
          <a:pPr lvl="0" algn="l" defTabSz="711200">
            <a:lnSpc>
              <a:spcPct val="90000"/>
            </a:lnSpc>
            <a:spcBef>
              <a:spcPct val="0"/>
            </a:spcBef>
            <a:spcAft>
              <a:spcPct val="35000"/>
            </a:spcAft>
          </a:pPr>
          <a:r>
            <a:rPr lang="en-US" sz="1600" b="1" kern="1200"/>
            <a:t>Piety (individual purification)</a:t>
          </a:r>
          <a:endParaRPr lang="en-US" sz="1600" kern="1200"/>
        </a:p>
      </dsp:txBody>
      <dsp:txXfrm>
        <a:off x="942350" y="3830"/>
        <a:ext cx="3353907" cy="815888"/>
      </dsp:txXfrm>
    </dsp:sp>
    <dsp:sp modelId="{02147DD6-B7A4-4BBA-B622-C63C5A56B775}">
      <dsp:nvSpPr>
        <dsp:cNvPr id="0" name=""/>
        <dsp:cNvSpPr/>
      </dsp:nvSpPr>
      <dsp:spPr>
        <a:xfrm>
          <a:off x="0" y="1023690"/>
          <a:ext cx="4296258" cy="8158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B3340E-A04C-4E94-BF47-67C681D39C52}">
      <dsp:nvSpPr>
        <dsp:cNvPr id="0" name=""/>
        <dsp:cNvSpPr/>
      </dsp:nvSpPr>
      <dsp:spPr>
        <a:xfrm>
          <a:off x="246806" y="1207265"/>
          <a:ext cx="448738" cy="448738"/>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D4AB3D3-4F89-4742-BA29-F5AC78630A76}">
      <dsp:nvSpPr>
        <dsp:cNvPr id="0" name=""/>
        <dsp:cNvSpPr/>
      </dsp:nvSpPr>
      <dsp:spPr>
        <a:xfrm>
          <a:off x="942350" y="1023690"/>
          <a:ext cx="3353907" cy="815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48" tIns="86348" rIns="86348" bIns="86348" numCol="1" spcCol="1270" anchor="ctr" anchorCtr="0">
          <a:noAutofit/>
        </a:bodyPr>
        <a:lstStyle/>
        <a:p>
          <a:pPr lvl="0" algn="l" defTabSz="711200">
            <a:lnSpc>
              <a:spcPct val="90000"/>
            </a:lnSpc>
            <a:spcBef>
              <a:spcPct val="0"/>
            </a:spcBef>
            <a:spcAft>
              <a:spcPct val="35000"/>
            </a:spcAft>
          </a:pPr>
          <a:r>
            <a:rPr lang="en-US" sz="1600" b="1" kern="1200"/>
            <a:t>Brotherhood (mutual assistance)</a:t>
          </a:r>
          <a:endParaRPr lang="en-US" sz="1600" kern="1200"/>
        </a:p>
      </dsp:txBody>
      <dsp:txXfrm>
        <a:off x="942350" y="1023690"/>
        <a:ext cx="3353907" cy="815888"/>
      </dsp:txXfrm>
    </dsp:sp>
    <dsp:sp modelId="{C00AFA3B-1C49-405B-9B6D-3B32D182CF58}">
      <dsp:nvSpPr>
        <dsp:cNvPr id="0" name=""/>
        <dsp:cNvSpPr/>
      </dsp:nvSpPr>
      <dsp:spPr>
        <a:xfrm>
          <a:off x="0" y="2043550"/>
          <a:ext cx="4296258" cy="8158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0886A8-F3FF-44CA-8E34-42AD15259836}">
      <dsp:nvSpPr>
        <dsp:cNvPr id="0" name=""/>
        <dsp:cNvSpPr/>
      </dsp:nvSpPr>
      <dsp:spPr>
        <a:xfrm>
          <a:off x="246806" y="2227125"/>
          <a:ext cx="448738" cy="448738"/>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1119655-E2F8-4B25-9F46-79FB5C01DCAD}">
      <dsp:nvSpPr>
        <dsp:cNvPr id="0" name=""/>
        <dsp:cNvSpPr/>
      </dsp:nvSpPr>
      <dsp:spPr>
        <a:xfrm>
          <a:off x="942350" y="2043550"/>
          <a:ext cx="3353907" cy="815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48" tIns="86348" rIns="86348" bIns="86348" numCol="1" spcCol="1270" anchor="ctr" anchorCtr="0">
          <a:noAutofit/>
        </a:bodyPr>
        <a:lstStyle/>
        <a:p>
          <a:pPr lvl="0" algn="l" defTabSz="711200">
            <a:lnSpc>
              <a:spcPct val="90000"/>
            </a:lnSpc>
            <a:spcBef>
              <a:spcPct val="0"/>
            </a:spcBef>
            <a:spcAft>
              <a:spcPct val="35000"/>
            </a:spcAft>
          </a:pPr>
          <a:r>
            <a:rPr lang="en-US" sz="1600" b="1" kern="1200"/>
            <a:t>Charity (Tabarru or contribution)</a:t>
          </a:r>
          <a:endParaRPr lang="en-US" sz="1600" kern="1200"/>
        </a:p>
      </dsp:txBody>
      <dsp:txXfrm>
        <a:off x="942350" y="2043550"/>
        <a:ext cx="3353907" cy="815888"/>
      </dsp:txXfrm>
    </dsp:sp>
    <dsp:sp modelId="{7410C279-A81C-4AAA-9A89-673D67F0D3E4}">
      <dsp:nvSpPr>
        <dsp:cNvPr id="0" name=""/>
        <dsp:cNvSpPr/>
      </dsp:nvSpPr>
      <dsp:spPr>
        <a:xfrm>
          <a:off x="0" y="3063411"/>
          <a:ext cx="4296258" cy="8158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6E2F56-9AF2-49F6-9557-A63AB987C773}">
      <dsp:nvSpPr>
        <dsp:cNvPr id="0" name=""/>
        <dsp:cNvSpPr/>
      </dsp:nvSpPr>
      <dsp:spPr>
        <a:xfrm>
          <a:off x="246806" y="3246985"/>
          <a:ext cx="448738" cy="448738"/>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A0A642E-CB4A-4543-A050-3336B051716E}">
      <dsp:nvSpPr>
        <dsp:cNvPr id="0" name=""/>
        <dsp:cNvSpPr/>
      </dsp:nvSpPr>
      <dsp:spPr>
        <a:xfrm>
          <a:off x="942350" y="3063411"/>
          <a:ext cx="3353907" cy="815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48" tIns="86348" rIns="86348" bIns="86348" numCol="1" spcCol="1270" anchor="ctr" anchorCtr="0">
          <a:noAutofit/>
        </a:bodyPr>
        <a:lstStyle/>
        <a:p>
          <a:pPr lvl="0" algn="l" defTabSz="711200">
            <a:lnSpc>
              <a:spcPct val="90000"/>
            </a:lnSpc>
            <a:spcBef>
              <a:spcPct val="0"/>
            </a:spcBef>
            <a:spcAft>
              <a:spcPct val="35000"/>
            </a:spcAft>
          </a:pPr>
          <a:r>
            <a:rPr lang="en-US" sz="1600" b="1" kern="1200"/>
            <a:t>Mutual Guarantee </a:t>
          </a:r>
          <a:endParaRPr lang="en-US" sz="1600" kern="1200"/>
        </a:p>
      </dsp:txBody>
      <dsp:txXfrm>
        <a:off x="942350" y="3063411"/>
        <a:ext cx="3353907" cy="815888"/>
      </dsp:txXfrm>
    </dsp:sp>
    <dsp:sp modelId="{F9DE4CD5-A1F3-4DD8-8BD7-83669359777D}">
      <dsp:nvSpPr>
        <dsp:cNvPr id="0" name=""/>
        <dsp:cNvSpPr/>
      </dsp:nvSpPr>
      <dsp:spPr>
        <a:xfrm>
          <a:off x="0" y="4083271"/>
          <a:ext cx="4296258" cy="8158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BEBCF7-C730-47D4-B0CB-0ED98D6F8931}">
      <dsp:nvSpPr>
        <dsp:cNvPr id="0" name=""/>
        <dsp:cNvSpPr/>
      </dsp:nvSpPr>
      <dsp:spPr>
        <a:xfrm>
          <a:off x="246806" y="4266846"/>
          <a:ext cx="448738" cy="448738"/>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2AA69A2-A4F8-4F35-9C4E-31D21A917E1B}">
      <dsp:nvSpPr>
        <dsp:cNvPr id="0" name=""/>
        <dsp:cNvSpPr/>
      </dsp:nvSpPr>
      <dsp:spPr>
        <a:xfrm>
          <a:off x="942350" y="4083271"/>
          <a:ext cx="3353907" cy="815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48" tIns="86348" rIns="86348" bIns="86348" numCol="1" spcCol="1270" anchor="ctr" anchorCtr="0">
          <a:noAutofit/>
        </a:bodyPr>
        <a:lstStyle/>
        <a:p>
          <a:pPr lvl="0" algn="l" defTabSz="711200">
            <a:lnSpc>
              <a:spcPct val="90000"/>
            </a:lnSpc>
            <a:spcBef>
              <a:spcPct val="0"/>
            </a:spcBef>
            <a:spcAft>
              <a:spcPct val="35000"/>
            </a:spcAft>
          </a:pPr>
          <a:r>
            <a:rPr lang="en-US" sz="1600" b="1" kern="1200"/>
            <a:t>Community well-being as opposed to profit maximization.</a:t>
          </a:r>
          <a:endParaRPr lang="en-US" sz="1600" kern="1200"/>
        </a:p>
      </dsp:txBody>
      <dsp:txXfrm>
        <a:off x="942350" y="4083271"/>
        <a:ext cx="3353907" cy="8158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63E0C-30A6-4783-AC91-570DE9585165}">
      <dsp:nvSpPr>
        <dsp:cNvPr id="0" name=""/>
        <dsp:cNvSpPr/>
      </dsp:nvSpPr>
      <dsp:spPr>
        <a:xfrm>
          <a:off x="0" y="2991"/>
          <a:ext cx="4296258" cy="103489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FA5CB7-F441-4F0E-9433-0FF26F9CF0E8}">
      <dsp:nvSpPr>
        <dsp:cNvPr id="0" name=""/>
        <dsp:cNvSpPr/>
      </dsp:nvSpPr>
      <dsp:spPr>
        <a:xfrm>
          <a:off x="313055" y="235843"/>
          <a:ext cx="569747" cy="569191"/>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30D21C2-EBD8-48D9-8FBC-034DB26535E4}">
      <dsp:nvSpPr>
        <dsp:cNvPr id="0" name=""/>
        <dsp:cNvSpPr/>
      </dsp:nvSpPr>
      <dsp:spPr>
        <a:xfrm>
          <a:off x="1195858" y="2991"/>
          <a:ext cx="2834648" cy="1035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33" tIns="109633" rIns="109633" bIns="109633" numCol="1" spcCol="1270" anchor="ctr" anchorCtr="0">
          <a:noAutofit/>
        </a:bodyPr>
        <a:lstStyle/>
        <a:p>
          <a:pPr lvl="0" algn="l" defTabSz="622300">
            <a:lnSpc>
              <a:spcPct val="90000"/>
            </a:lnSpc>
            <a:spcBef>
              <a:spcPct val="0"/>
            </a:spcBef>
            <a:spcAft>
              <a:spcPct val="35000"/>
            </a:spcAft>
          </a:pPr>
          <a:r>
            <a:rPr lang="en-US" sz="1400" b="1" kern="1200"/>
            <a:t>Origins in the First Constitution of Madina.</a:t>
          </a:r>
          <a:endParaRPr lang="en-US" sz="1400" kern="1200"/>
        </a:p>
      </dsp:txBody>
      <dsp:txXfrm>
        <a:off x="1195858" y="2991"/>
        <a:ext cx="2834648" cy="1035905"/>
      </dsp:txXfrm>
    </dsp:sp>
    <dsp:sp modelId="{8BFF58CA-6BCF-4EE6-9C3F-748F63736DF6}">
      <dsp:nvSpPr>
        <dsp:cNvPr id="0" name=""/>
        <dsp:cNvSpPr/>
      </dsp:nvSpPr>
      <dsp:spPr>
        <a:xfrm>
          <a:off x="0" y="1290025"/>
          <a:ext cx="4296258" cy="103489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6D6AAC-BCEE-4210-BD46-62171CB1A629}">
      <dsp:nvSpPr>
        <dsp:cNvPr id="0" name=""/>
        <dsp:cNvSpPr/>
      </dsp:nvSpPr>
      <dsp:spPr>
        <a:xfrm>
          <a:off x="313055" y="1522876"/>
          <a:ext cx="569747" cy="5691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8F97550-46B5-4655-A861-6B5B62DDB64D}">
      <dsp:nvSpPr>
        <dsp:cNvPr id="0" name=""/>
        <dsp:cNvSpPr/>
      </dsp:nvSpPr>
      <dsp:spPr>
        <a:xfrm>
          <a:off x="1195858" y="1290025"/>
          <a:ext cx="2834648" cy="1035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33" tIns="109633" rIns="109633" bIns="109633" numCol="1" spcCol="1270" anchor="ctr" anchorCtr="0">
          <a:noAutofit/>
        </a:bodyPr>
        <a:lstStyle/>
        <a:p>
          <a:pPr lvl="0" algn="l" defTabSz="622300">
            <a:lnSpc>
              <a:spcPct val="90000"/>
            </a:lnSpc>
            <a:spcBef>
              <a:spcPct val="0"/>
            </a:spcBef>
            <a:spcAft>
              <a:spcPct val="35000"/>
            </a:spcAft>
          </a:pPr>
          <a:r>
            <a:rPr lang="en-US" sz="1400" b="1" kern="1200"/>
            <a:t>It evolved and continued in one form or the other throughout the Abbaside period and even later during the Ottoman empire.</a:t>
          </a:r>
          <a:endParaRPr lang="en-US" sz="1400" kern="1200"/>
        </a:p>
      </dsp:txBody>
      <dsp:txXfrm>
        <a:off x="1195858" y="1290025"/>
        <a:ext cx="2834648" cy="1035905"/>
      </dsp:txXfrm>
    </dsp:sp>
    <dsp:sp modelId="{F5BFA02C-A901-41FE-9F62-1190614345B7}">
      <dsp:nvSpPr>
        <dsp:cNvPr id="0" name=""/>
        <dsp:cNvSpPr/>
      </dsp:nvSpPr>
      <dsp:spPr>
        <a:xfrm>
          <a:off x="0" y="2577059"/>
          <a:ext cx="4296258" cy="103489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661CB7-5D29-49B7-91D9-DB9B636E4CEA}">
      <dsp:nvSpPr>
        <dsp:cNvPr id="0" name=""/>
        <dsp:cNvSpPr/>
      </dsp:nvSpPr>
      <dsp:spPr>
        <a:xfrm>
          <a:off x="313055" y="2809910"/>
          <a:ext cx="569747" cy="569191"/>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711BC7F-5615-4EEB-9164-967C645BF699}">
      <dsp:nvSpPr>
        <dsp:cNvPr id="0" name=""/>
        <dsp:cNvSpPr/>
      </dsp:nvSpPr>
      <dsp:spPr>
        <a:xfrm>
          <a:off x="1195858" y="2577059"/>
          <a:ext cx="2834648" cy="1035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33" tIns="109633" rIns="109633" bIns="109633" numCol="1" spcCol="1270" anchor="ctr" anchorCtr="0">
          <a:noAutofit/>
        </a:bodyPr>
        <a:lstStyle/>
        <a:p>
          <a:pPr lvl="0" algn="l" defTabSz="622300">
            <a:lnSpc>
              <a:spcPct val="90000"/>
            </a:lnSpc>
            <a:spcBef>
              <a:spcPct val="0"/>
            </a:spcBef>
            <a:spcAft>
              <a:spcPct val="35000"/>
            </a:spcAft>
          </a:pPr>
          <a:r>
            <a:rPr lang="en-US" sz="1400" b="1" kern="1200"/>
            <a:t>Serious efforts were made in modern times, in 1970s to come up with an Islamic alternative to the conventional insurance.</a:t>
          </a:r>
          <a:endParaRPr lang="en-US" sz="1400" kern="1200"/>
        </a:p>
      </dsp:txBody>
      <dsp:txXfrm>
        <a:off x="1195858" y="2577059"/>
        <a:ext cx="2834648" cy="1035905"/>
      </dsp:txXfrm>
    </dsp:sp>
    <dsp:sp modelId="{EAFB5C95-5021-48CC-98EB-7DC18EC2316E}">
      <dsp:nvSpPr>
        <dsp:cNvPr id="0" name=""/>
        <dsp:cNvSpPr/>
      </dsp:nvSpPr>
      <dsp:spPr>
        <a:xfrm>
          <a:off x="0" y="3864092"/>
          <a:ext cx="4296258" cy="103489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FE7DA6-4BC8-450C-A285-8ED97DB07AD0}">
      <dsp:nvSpPr>
        <dsp:cNvPr id="0" name=""/>
        <dsp:cNvSpPr/>
      </dsp:nvSpPr>
      <dsp:spPr>
        <a:xfrm>
          <a:off x="313055" y="4096943"/>
          <a:ext cx="569747" cy="569191"/>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EE214DD-7076-404F-ABFC-EBAC36879F51}">
      <dsp:nvSpPr>
        <dsp:cNvPr id="0" name=""/>
        <dsp:cNvSpPr/>
      </dsp:nvSpPr>
      <dsp:spPr>
        <a:xfrm>
          <a:off x="1195858" y="3864092"/>
          <a:ext cx="2834648" cy="1035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33" tIns="109633" rIns="109633" bIns="109633" numCol="1" spcCol="1270" anchor="ctr" anchorCtr="0">
          <a:noAutofit/>
        </a:bodyPr>
        <a:lstStyle/>
        <a:p>
          <a:pPr lvl="0" algn="l" defTabSz="622300">
            <a:lnSpc>
              <a:spcPct val="90000"/>
            </a:lnSpc>
            <a:spcBef>
              <a:spcPct val="0"/>
            </a:spcBef>
            <a:spcAft>
              <a:spcPct val="35000"/>
            </a:spcAft>
          </a:pPr>
          <a:r>
            <a:rPr lang="en-US" sz="1400" b="1" kern="1200"/>
            <a:t>The first Takaful company was set up in Sudan in 1979, almost simultaneously followed by another one set up in Bahrain.</a:t>
          </a:r>
          <a:endParaRPr lang="en-US" sz="1400" kern="1200"/>
        </a:p>
      </dsp:txBody>
      <dsp:txXfrm>
        <a:off x="1195858" y="3864092"/>
        <a:ext cx="2834648" cy="103590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 xmlns:dgm1612="http://schemas.microsoft.com/office/drawing/2016/12/diagram">
        <a:lvl1pPr>
          <a:defRPr b="1"/>
        </a:lvl1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1026">
            <a:extLst>
              <a:ext uri="{FF2B5EF4-FFF2-40B4-BE49-F238E27FC236}">
                <a16:creationId xmlns:a16="http://schemas.microsoft.com/office/drawing/2014/main" id="{A3795EC1-9BCB-4126-B908-DB18919F0104}"/>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l" defTabSz="931863" eaLnBrk="1" hangingPunct="1">
              <a:defRPr sz="1200">
                <a:latin typeface="Tahoma" panose="020B0604030504040204" pitchFamily="34" charset="0"/>
              </a:defRPr>
            </a:lvl1pPr>
          </a:lstStyle>
          <a:p>
            <a:endParaRPr lang="en-US" altLang="en-KE"/>
          </a:p>
        </p:txBody>
      </p:sp>
      <p:sp>
        <p:nvSpPr>
          <p:cNvPr id="142339" name="Rectangle 1027">
            <a:extLst>
              <a:ext uri="{FF2B5EF4-FFF2-40B4-BE49-F238E27FC236}">
                <a16:creationId xmlns:a16="http://schemas.microsoft.com/office/drawing/2014/main" id="{9F25C583-E357-4B2B-8B04-E5EAE8018358}"/>
              </a:ext>
            </a:extLst>
          </p:cNvPr>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eaLnBrk="1" hangingPunct="1">
              <a:defRPr sz="1200">
                <a:latin typeface="Tahoma" panose="020B0604030504040204" pitchFamily="34" charset="0"/>
              </a:defRPr>
            </a:lvl1pPr>
          </a:lstStyle>
          <a:p>
            <a:endParaRPr lang="en-US" altLang="en-KE"/>
          </a:p>
        </p:txBody>
      </p:sp>
      <p:sp>
        <p:nvSpPr>
          <p:cNvPr id="142340" name="Rectangle 1028">
            <a:extLst>
              <a:ext uri="{FF2B5EF4-FFF2-40B4-BE49-F238E27FC236}">
                <a16:creationId xmlns:a16="http://schemas.microsoft.com/office/drawing/2014/main" id="{3F21CFB5-4485-4A77-A940-D4E58E25CBAF}"/>
              </a:ext>
            </a:extLst>
          </p:cNvPr>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l" defTabSz="931863" eaLnBrk="1" hangingPunct="1">
              <a:defRPr sz="1200">
                <a:latin typeface="Tahoma" panose="020B0604030504040204" pitchFamily="34" charset="0"/>
              </a:defRPr>
            </a:lvl1pPr>
          </a:lstStyle>
          <a:p>
            <a:endParaRPr lang="en-US" altLang="en-KE"/>
          </a:p>
        </p:txBody>
      </p:sp>
      <p:sp>
        <p:nvSpPr>
          <p:cNvPr id="142341" name="Rectangle 1029">
            <a:extLst>
              <a:ext uri="{FF2B5EF4-FFF2-40B4-BE49-F238E27FC236}">
                <a16:creationId xmlns:a16="http://schemas.microsoft.com/office/drawing/2014/main" id="{E2357EE6-073D-41E2-8BAC-CAE4BB08B269}"/>
              </a:ext>
            </a:extLst>
          </p:cNvPr>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eaLnBrk="1" hangingPunct="1">
              <a:defRPr sz="1200">
                <a:latin typeface="Tahoma" panose="020B0604030504040204" pitchFamily="34" charset="0"/>
              </a:defRPr>
            </a:lvl1pPr>
          </a:lstStyle>
          <a:p>
            <a:fld id="{25B4BD7F-BD69-4FE7-9013-6DDA57E4EA72}" type="slidenum">
              <a:rPr lang="en-US" altLang="en-KE"/>
              <a:pPr/>
              <a:t>‹#›</a:t>
            </a:fld>
            <a:endParaRPr lang="en-US" altLang="en-K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1026">
            <a:extLst>
              <a:ext uri="{FF2B5EF4-FFF2-40B4-BE49-F238E27FC236}">
                <a16:creationId xmlns:a16="http://schemas.microsoft.com/office/drawing/2014/main" id="{81B1AFD9-35D3-4D6C-9C89-19C60A8273A4}"/>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177" tIns="46589" rIns="93177" bIns="46589" numCol="1" anchor="t" anchorCtr="0" compatLnSpc="1">
            <a:prstTxWarp prst="textNoShape">
              <a:avLst/>
            </a:prstTxWarp>
          </a:bodyPr>
          <a:lstStyle>
            <a:lvl1pPr algn="l" defTabSz="931863" eaLnBrk="1" hangingPunct="1">
              <a:defRPr sz="1200">
                <a:latin typeface="Tahoma" panose="020B0604030504040204" pitchFamily="34" charset="0"/>
              </a:defRPr>
            </a:lvl1pPr>
          </a:lstStyle>
          <a:p>
            <a:endParaRPr lang="en-US" altLang="en-KE"/>
          </a:p>
        </p:txBody>
      </p:sp>
      <p:sp>
        <p:nvSpPr>
          <p:cNvPr id="124931" name="Rectangle 1027">
            <a:extLst>
              <a:ext uri="{FF2B5EF4-FFF2-40B4-BE49-F238E27FC236}">
                <a16:creationId xmlns:a16="http://schemas.microsoft.com/office/drawing/2014/main" id="{0DC19D59-5C92-4769-8B4D-2A02C764031A}"/>
              </a:ext>
            </a:extLst>
          </p:cNvPr>
          <p:cNvSpPr>
            <a:spLocks noGrp="1" noChangeArrowheads="1"/>
          </p:cNvSpPr>
          <p:nvPr>
            <p:ph type="dt"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177" tIns="46589" rIns="93177" bIns="46589" numCol="1" anchor="t" anchorCtr="0" compatLnSpc="1">
            <a:prstTxWarp prst="textNoShape">
              <a:avLst/>
            </a:prstTxWarp>
          </a:bodyPr>
          <a:lstStyle>
            <a:lvl1pPr algn="r" defTabSz="931863" eaLnBrk="1" hangingPunct="1">
              <a:defRPr sz="1200">
                <a:latin typeface="Tahoma" panose="020B0604030504040204" pitchFamily="34" charset="0"/>
              </a:defRPr>
            </a:lvl1pPr>
          </a:lstStyle>
          <a:p>
            <a:endParaRPr lang="en-US" altLang="en-KE"/>
          </a:p>
        </p:txBody>
      </p:sp>
      <p:sp>
        <p:nvSpPr>
          <p:cNvPr id="124932" name="Rectangle 1028">
            <a:extLst>
              <a:ext uri="{FF2B5EF4-FFF2-40B4-BE49-F238E27FC236}">
                <a16:creationId xmlns:a16="http://schemas.microsoft.com/office/drawing/2014/main" id="{D68E00D3-1A64-44C3-9AF7-B6FE907DBF1D}"/>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4933" name="Rectangle 1029">
            <a:extLst>
              <a:ext uri="{FF2B5EF4-FFF2-40B4-BE49-F238E27FC236}">
                <a16:creationId xmlns:a16="http://schemas.microsoft.com/office/drawing/2014/main" id="{6F14361D-72DE-4A73-A87F-1EDCD86AFA78}"/>
              </a:ext>
            </a:extLst>
          </p:cNvPr>
          <p:cNvSpPr>
            <a:spLocks noGrp="1" noChangeArrowheads="1"/>
          </p:cNvSpPr>
          <p:nvPr>
            <p:ph type="body" sz="quarter" idx="3"/>
          </p:nvPr>
        </p:nvSpPr>
        <p:spPr bwMode="auto">
          <a:xfrm>
            <a:off x="935038" y="4416425"/>
            <a:ext cx="5140325"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177" tIns="46589" rIns="93177" bIns="46589" numCol="1" anchor="t" anchorCtr="0" compatLnSpc="1">
            <a:prstTxWarp prst="textNoShape">
              <a:avLst/>
            </a:prstTxWarp>
          </a:bodyPr>
          <a:lstStyle/>
          <a:p>
            <a:pPr lvl="0"/>
            <a:r>
              <a:rPr lang="en-US" altLang="en-KE"/>
              <a:t>Click to edit Master text styles</a:t>
            </a:r>
          </a:p>
          <a:p>
            <a:pPr lvl="1"/>
            <a:r>
              <a:rPr lang="en-US" altLang="en-KE"/>
              <a:t>Second level</a:t>
            </a:r>
          </a:p>
          <a:p>
            <a:pPr lvl="2"/>
            <a:r>
              <a:rPr lang="en-US" altLang="en-KE"/>
              <a:t>Third level</a:t>
            </a:r>
          </a:p>
          <a:p>
            <a:pPr lvl="3"/>
            <a:r>
              <a:rPr lang="en-US" altLang="en-KE"/>
              <a:t>Fourth level</a:t>
            </a:r>
          </a:p>
          <a:p>
            <a:pPr lvl="4"/>
            <a:r>
              <a:rPr lang="en-US" altLang="en-KE"/>
              <a:t>Fifth level</a:t>
            </a:r>
          </a:p>
        </p:txBody>
      </p:sp>
      <p:sp>
        <p:nvSpPr>
          <p:cNvPr id="124934" name="Rectangle 1030">
            <a:extLst>
              <a:ext uri="{FF2B5EF4-FFF2-40B4-BE49-F238E27FC236}">
                <a16:creationId xmlns:a16="http://schemas.microsoft.com/office/drawing/2014/main" id="{0A252608-B82B-417E-B06A-E9235F83B2D7}"/>
              </a:ext>
            </a:extLst>
          </p:cNvPr>
          <p:cNvSpPr>
            <a:spLocks noGrp="1" noChangeArrowheads="1"/>
          </p:cNvSpPr>
          <p:nvPr>
            <p:ph type="ftr" sz="quarter" idx="4"/>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177" tIns="46589" rIns="93177" bIns="46589" numCol="1" anchor="b" anchorCtr="0" compatLnSpc="1">
            <a:prstTxWarp prst="textNoShape">
              <a:avLst/>
            </a:prstTxWarp>
          </a:bodyPr>
          <a:lstStyle>
            <a:lvl1pPr algn="l" defTabSz="931863" eaLnBrk="1" hangingPunct="1">
              <a:defRPr sz="1200">
                <a:latin typeface="Tahoma" panose="020B0604030504040204" pitchFamily="34" charset="0"/>
              </a:defRPr>
            </a:lvl1pPr>
          </a:lstStyle>
          <a:p>
            <a:endParaRPr lang="en-US" altLang="en-KE"/>
          </a:p>
        </p:txBody>
      </p:sp>
      <p:sp>
        <p:nvSpPr>
          <p:cNvPr id="124935" name="Rectangle 1031">
            <a:extLst>
              <a:ext uri="{FF2B5EF4-FFF2-40B4-BE49-F238E27FC236}">
                <a16:creationId xmlns:a16="http://schemas.microsoft.com/office/drawing/2014/main" id="{6AA785AC-7875-4991-A32F-DF9EFAAB004C}"/>
              </a:ext>
            </a:extLst>
          </p:cNvPr>
          <p:cNvSpPr>
            <a:spLocks noGrp="1" noChangeArrowheads="1"/>
          </p:cNvSpPr>
          <p:nvPr>
            <p:ph type="sldNum" sz="quarter" idx="5"/>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177" tIns="46589" rIns="93177" bIns="46589" numCol="1" anchor="b" anchorCtr="0" compatLnSpc="1">
            <a:prstTxWarp prst="textNoShape">
              <a:avLst/>
            </a:prstTxWarp>
          </a:bodyPr>
          <a:lstStyle>
            <a:lvl1pPr algn="r" defTabSz="931863" eaLnBrk="1" hangingPunct="1">
              <a:defRPr sz="1200">
                <a:latin typeface="Tahoma" panose="020B0604030504040204" pitchFamily="34" charset="0"/>
              </a:defRPr>
            </a:lvl1pPr>
          </a:lstStyle>
          <a:p>
            <a:fld id="{92E766D8-5406-421D-BE2E-1F2DD753EB4E}" type="slidenum">
              <a:rPr lang="en-US" altLang="en-KE"/>
              <a:pPr/>
              <a:t>‹#›</a:t>
            </a:fld>
            <a:endParaRPr lang="en-US" altLang="en-K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kumimoji="1"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kumimoji="1"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kumimoji="1"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F0E3D144-299F-49B2-82CB-722B5F285496}"/>
              </a:ext>
            </a:extLst>
          </p:cNvPr>
          <p:cNvSpPr>
            <a:spLocks noGrp="1" noChangeArrowheads="1"/>
          </p:cNvSpPr>
          <p:nvPr>
            <p:ph type="sldNum" sz="quarter" idx="5"/>
          </p:nvPr>
        </p:nvSpPr>
        <p:spPr>
          <a:ln/>
        </p:spPr>
        <p:txBody>
          <a:bodyPr/>
          <a:lstStyle/>
          <a:p>
            <a:fld id="{5E28DA45-368D-47D0-B5F6-33CC7418E685}" type="slidenum">
              <a:rPr lang="en-US" altLang="en-KE"/>
              <a:pPr/>
              <a:t>1</a:t>
            </a:fld>
            <a:endParaRPr lang="en-US" altLang="en-KE"/>
          </a:p>
        </p:txBody>
      </p:sp>
      <p:sp>
        <p:nvSpPr>
          <p:cNvPr id="333826" name="Rectangle 2">
            <a:extLst>
              <a:ext uri="{FF2B5EF4-FFF2-40B4-BE49-F238E27FC236}">
                <a16:creationId xmlns:a16="http://schemas.microsoft.com/office/drawing/2014/main" id="{5848388F-B94C-4289-9F82-6F96D05C3DEA}"/>
              </a:ext>
            </a:extLst>
          </p:cNvPr>
          <p:cNvSpPr>
            <a:spLocks noGrp="1" noRot="1" noChangeAspect="1" noChangeArrowheads="1" noTextEdit="1"/>
          </p:cNvSpPr>
          <p:nvPr>
            <p:ph type="sldImg"/>
          </p:nvPr>
        </p:nvSpPr>
        <p:spPr>
          <a:ln/>
        </p:spPr>
      </p:sp>
      <p:sp>
        <p:nvSpPr>
          <p:cNvPr id="333827" name="Rectangle 3">
            <a:extLst>
              <a:ext uri="{FF2B5EF4-FFF2-40B4-BE49-F238E27FC236}">
                <a16:creationId xmlns:a16="http://schemas.microsoft.com/office/drawing/2014/main" id="{2E444A73-1774-43ED-B306-625393B90D78}"/>
              </a:ext>
            </a:extLst>
          </p:cNvPr>
          <p:cNvSpPr>
            <a:spLocks noGrp="1" noChangeArrowheads="1"/>
          </p:cNvSpPr>
          <p:nvPr>
            <p:ph type="body" idx="1"/>
          </p:nvPr>
        </p:nvSpPr>
        <p:spPr/>
        <p:txBody>
          <a:bodyPr/>
          <a:lstStyle/>
          <a:p>
            <a:endParaRPr lang="en-GB" altLang="en-K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B41270B7-AABC-458C-B80F-E984C641932D}"/>
              </a:ext>
            </a:extLst>
          </p:cNvPr>
          <p:cNvSpPr>
            <a:spLocks noGrp="1" noChangeArrowheads="1"/>
          </p:cNvSpPr>
          <p:nvPr>
            <p:ph type="sldNum" sz="quarter" idx="5"/>
          </p:nvPr>
        </p:nvSpPr>
        <p:spPr>
          <a:ln/>
        </p:spPr>
        <p:txBody>
          <a:bodyPr/>
          <a:lstStyle/>
          <a:p>
            <a:fld id="{C0C116F6-CD37-4A05-B335-CEBE66971E7D}" type="slidenum">
              <a:rPr lang="en-US" altLang="en-KE"/>
              <a:pPr/>
              <a:t>2</a:t>
            </a:fld>
            <a:endParaRPr lang="en-US" altLang="en-KE"/>
          </a:p>
        </p:txBody>
      </p:sp>
      <p:sp>
        <p:nvSpPr>
          <p:cNvPr id="334850" name="Rectangle 2">
            <a:extLst>
              <a:ext uri="{FF2B5EF4-FFF2-40B4-BE49-F238E27FC236}">
                <a16:creationId xmlns:a16="http://schemas.microsoft.com/office/drawing/2014/main" id="{7C84D381-E173-4F0B-8C8B-C4E9FA4F4A75}"/>
              </a:ext>
            </a:extLst>
          </p:cNvPr>
          <p:cNvSpPr>
            <a:spLocks noGrp="1" noRot="1" noChangeAspect="1" noChangeArrowheads="1" noTextEdit="1"/>
          </p:cNvSpPr>
          <p:nvPr>
            <p:ph type="sldImg"/>
          </p:nvPr>
        </p:nvSpPr>
        <p:spPr>
          <a:ln/>
        </p:spPr>
      </p:sp>
      <p:sp>
        <p:nvSpPr>
          <p:cNvPr id="334851" name="Rectangle 3">
            <a:extLst>
              <a:ext uri="{FF2B5EF4-FFF2-40B4-BE49-F238E27FC236}">
                <a16:creationId xmlns:a16="http://schemas.microsoft.com/office/drawing/2014/main" id="{627888C1-5239-49D2-986F-E20FA5D9607F}"/>
              </a:ext>
            </a:extLst>
          </p:cNvPr>
          <p:cNvSpPr>
            <a:spLocks noGrp="1" noChangeArrowheads="1"/>
          </p:cNvSpPr>
          <p:nvPr>
            <p:ph type="body" idx="1"/>
          </p:nvPr>
        </p:nvSpPr>
        <p:spPr/>
        <p:txBody>
          <a:bodyPr/>
          <a:lstStyle/>
          <a:p>
            <a:endParaRPr lang="en-GB" altLang="en-K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E5C3188C-7972-49A4-BFDC-98A4A5A6216B}"/>
              </a:ext>
            </a:extLst>
          </p:cNvPr>
          <p:cNvSpPr>
            <a:spLocks noGrp="1" noChangeArrowheads="1"/>
          </p:cNvSpPr>
          <p:nvPr>
            <p:ph type="sldNum" sz="quarter" idx="5"/>
          </p:nvPr>
        </p:nvSpPr>
        <p:spPr>
          <a:ln/>
        </p:spPr>
        <p:txBody>
          <a:bodyPr/>
          <a:lstStyle/>
          <a:p>
            <a:fld id="{834E4276-3A03-4890-947A-A10B592C760E}" type="slidenum">
              <a:rPr lang="en-US" altLang="en-KE"/>
              <a:pPr/>
              <a:t>9</a:t>
            </a:fld>
            <a:endParaRPr lang="en-US" altLang="en-KE"/>
          </a:p>
        </p:txBody>
      </p:sp>
      <p:sp>
        <p:nvSpPr>
          <p:cNvPr id="335874" name="Rectangle 2">
            <a:extLst>
              <a:ext uri="{FF2B5EF4-FFF2-40B4-BE49-F238E27FC236}">
                <a16:creationId xmlns:a16="http://schemas.microsoft.com/office/drawing/2014/main" id="{5D20ACFF-65A5-43B2-A048-8574FF339367}"/>
              </a:ext>
            </a:extLst>
          </p:cNvPr>
          <p:cNvSpPr>
            <a:spLocks noGrp="1" noRot="1" noChangeAspect="1" noChangeArrowheads="1" noTextEdit="1"/>
          </p:cNvSpPr>
          <p:nvPr>
            <p:ph type="sldImg"/>
          </p:nvPr>
        </p:nvSpPr>
        <p:spPr>
          <a:ln/>
        </p:spPr>
      </p:sp>
      <p:sp>
        <p:nvSpPr>
          <p:cNvPr id="335875" name="Rectangle 3">
            <a:extLst>
              <a:ext uri="{FF2B5EF4-FFF2-40B4-BE49-F238E27FC236}">
                <a16:creationId xmlns:a16="http://schemas.microsoft.com/office/drawing/2014/main" id="{F19A71C3-DCE3-4354-9782-B1EBEF0A2F21}"/>
              </a:ext>
            </a:extLst>
          </p:cNvPr>
          <p:cNvSpPr>
            <a:spLocks noGrp="1" noChangeArrowheads="1"/>
          </p:cNvSpPr>
          <p:nvPr>
            <p:ph type="body" idx="1"/>
          </p:nvPr>
        </p:nvSpPr>
        <p:spPr/>
        <p:txBody>
          <a:bodyPr/>
          <a:lstStyle/>
          <a:p>
            <a:endParaRPr lang="en-GB" altLang="en-K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2F568CCA-F183-423D-B54D-BE5DABBFF952}"/>
              </a:ext>
            </a:extLst>
          </p:cNvPr>
          <p:cNvSpPr>
            <a:spLocks noGrp="1" noChangeArrowheads="1"/>
          </p:cNvSpPr>
          <p:nvPr>
            <p:ph type="sldNum" sz="quarter" idx="5"/>
          </p:nvPr>
        </p:nvSpPr>
        <p:spPr>
          <a:ln/>
        </p:spPr>
        <p:txBody>
          <a:bodyPr/>
          <a:lstStyle/>
          <a:p>
            <a:fld id="{3AF4E269-908D-4118-A427-8720F2AC323A}" type="slidenum">
              <a:rPr lang="en-US" altLang="en-KE"/>
              <a:pPr/>
              <a:t>29</a:t>
            </a:fld>
            <a:endParaRPr lang="en-US" altLang="en-KE"/>
          </a:p>
        </p:txBody>
      </p:sp>
      <p:sp>
        <p:nvSpPr>
          <p:cNvPr id="498690" name="Rectangle 2">
            <a:extLst>
              <a:ext uri="{FF2B5EF4-FFF2-40B4-BE49-F238E27FC236}">
                <a16:creationId xmlns:a16="http://schemas.microsoft.com/office/drawing/2014/main" id="{83F15AD3-2217-4BB5-ABE7-D64175C62AAA}"/>
              </a:ext>
            </a:extLst>
          </p:cNvPr>
          <p:cNvSpPr>
            <a:spLocks noGrp="1" noRot="1" noChangeAspect="1" noChangeArrowheads="1" noTextEdit="1"/>
          </p:cNvSpPr>
          <p:nvPr>
            <p:ph type="sldImg"/>
          </p:nvPr>
        </p:nvSpPr>
        <p:spPr>
          <a:ln/>
        </p:spPr>
      </p:sp>
      <p:sp>
        <p:nvSpPr>
          <p:cNvPr id="498691" name="Rectangle 3">
            <a:extLst>
              <a:ext uri="{FF2B5EF4-FFF2-40B4-BE49-F238E27FC236}">
                <a16:creationId xmlns:a16="http://schemas.microsoft.com/office/drawing/2014/main" id="{AC31A4F6-69D6-4B39-A75C-785A5DF3BB5F}"/>
              </a:ext>
            </a:extLst>
          </p:cNvPr>
          <p:cNvSpPr>
            <a:spLocks noGrp="1" noChangeArrowheads="1"/>
          </p:cNvSpPr>
          <p:nvPr>
            <p:ph type="body" idx="1"/>
          </p:nvPr>
        </p:nvSpPr>
        <p:spPr>
          <a:xfrm>
            <a:off x="701675" y="4416425"/>
            <a:ext cx="5607050" cy="4183063"/>
          </a:xfrm>
        </p:spPr>
        <p:txBody>
          <a:bodyPr/>
          <a:lstStyle/>
          <a:p>
            <a:endParaRPr lang="en-KE" altLang="en-K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E55144D7-6D2C-4D40-B117-6F05ED8696C2}"/>
              </a:ext>
            </a:extLst>
          </p:cNvPr>
          <p:cNvSpPr>
            <a:spLocks noGrp="1" noChangeArrowheads="1"/>
          </p:cNvSpPr>
          <p:nvPr>
            <p:ph type="sldNum" sz="quarter" idx="5"/>
          </p:nvPr>
        </p:nvSpPr>
        <p:spPr>
          <a:ln/>
        </p:spPr>
        <p:txBody>
          <a:bodyPr/>
          <a:lstStyle/>
          <a:p>
            <a:fld id="{FDD6F128-CA49-4C8B-B1F4-C300CA4EADE2}" type="slidenum">
              <a:rPr lang="en-US" altLang="en-KE"/>
              <a:pPr/>
              <a:t>40</a:t>
            </a:fld>
            <a:endParaRPr lang="en-US" altLang="en-KE"/>
          </a:p>
        </p:txBody>
      </p:sp>
      <p:sp>
        <p:nvSpPr>
          <p:cNvPr id="534530" name="Rectangle 2">
            <a:extLst>
              <a:ext uri="{FF2B5EF4-FFF2-40B4-BE49-F238E27FC236}">
                <a16:creationId xmlns:a16="http://schemas.microsoft.com/office/drawing/2014/main" id="{334F681F-6C71-443E-A497-09BF2547C024}"/>
              </a:ext>
            </a:extLst>
          </p:cNvPr>
          <p:cNvSpPr>
            <a:spLocks noGrp="1" noRot="1" noChangeAspect="1" noChangeArrowheads="1" noTextEdit="1"/>
          </p:cNvSpPr>
          <p:nvPr>
            <p:ph type="sldImg"/>
          </p:nvPr>
        </p:nvSpPr>
        <p:spPr>
          <a:ln/>
        </p:spPr>
      </p:sp>
      <p:sp>
        <p:nvSpPr>
          <p:cNvPr id="534531" name="Rectangle 3">
            <a:extLst>
              <a:ext uri="{FF2B5EF4-FFF2-40B4-BE49-F238E27FC236}">
                <a16:creationId xmlns:a16="http://schemas.microsoft.com/office/drawing/2014/main" id="{6DBCB086-BC6A-4C2A-80DE-F38839FDB695}"/>
              </a:ext>
            </a:extLst>
          </p:cNvPr>
          <p:cNvSpPr>
            <a:spLocks noGrp="1" noChangeArrowheads="1"/>
          </p:cNvSpPr>
          <p:nvPr>
            <p:ph type="body" idx="1"/>
          </p:nvPr>
        </p:nvSpPr>
        <p:spPr>
          <a:xfrm>
            <a:off x="701675" y="4416425"/>
            <a:ext cx="5607050" cy="4183063"/>
          </a:xfrm>
        </p:spPr>
        <p:txBody>
          <a:bodyPr/>
          <a:lstStyle/>
          <a:p>
            <a:endParaRPr lang="en-KE" altLang="en-K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F43304A2-3D38-4461-8D73-193A2D36235E}"/>
              </a:ext>
            </a:extLst>
          </p:cNvPr>
          <p:cNvSpPr>
            <a:spLocks noGrp="1" noChangeArrowheads="1"/>
          </p:cNvSpPr>
          <p:nvPr>
            <p:ph type="sldNum" sz="quarter" idx="5"/>
          </p:nvPr>
        </p:nvSpPr>
        <p:spPr>
          <a:ln/>
        </p:spPr>
        <p:txBody>
          <a:bodyPr/>
          <a:lstStyle/>
          <a:p>
            <a:fld id="{A06746BB-ED3C-4430-B149-C6B57709C0C0}" type="slidenum">
              <a:rPr lang="en-US" altLang="en-KE"/>
              <a:pPr/>
              <a:t>41</a:t>
            </a:fld>
            <a:endParaRPr lang="en-US" altLang="en-KE"/>
          </a:p>
        </p:txBody>
      </p:sp>
      <p:sp>
        <p:nvSpPr>
          <p:cNvPr id="550914" name="Rectangle 2">
            <a:extLst>
              <a:ext uri="{FF2B5EF4-FFF2-40B4-BE49-F238E27FC236}">
                <a16:creationId xmlns:a16="http://schemas.microsoft.com/office/drawing/2014/main" id="{8B265A52-B770-4CFB-86E2-B38E280803C8}"/>
              </a:ext>
            </a:extLst>
          </p:cNvPr>
          <p:cNvSpPr>
            <a:spLocks noGrp="1" noRot="1" noChangeAspect="1" noChangeArrowheads="1" noTextEdit="1"/>
          </p:cNvSpPr>
          <p:nvPr>
            <p:ph type="sldImg"/>
          </p:nvPr>
        </p:nvSpPr>
        <p:spPr>
          <a:ln/>
        </p:spPr>
      </p:sp>
      <p:sp>
        <p:nvSpPr>
          <p:cNvPr id="550915" name="Rectangle 3">
            <a:extLst>
              <a:ext uri="{FF2B5EF4-FFF2-40B4-BE49-F238E27FC236}">
                <a16:creationId xmlns:a16="http://schemas.microsoft.com/office/drawing/2014/main" id="{56218C56-EDBA-46DC-9442-BF432DF1AC8E}"/>
              </a:ext>
            </a:extLst>
          </p:cNvPr>
          <p:cNvSpPr>
            <a:spLocks noGrp="1" noChangeArrowheads="1"/>
          </p:cNvSpPr>
          <p:nvPr>
            <p:ph type="body" idx="1"/>
          </p:nvPr>
        </p:nvSpPr>
        <p:spPr>
          <a:xfrm>
            <a:off x="701675" y="4416425"/>
            <a:ext cx="5607050" cy="4183063"/>
          </a:xfrm>
        </p:spPr>
        <p:txBody>
          <a:bodyPr/>
          <a:lstStyle/>
          <a:p>
            <a:endParaRPr lang="en-KE" altLang="en-K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KE"/>
          </a:p>
        </p:txBody>
      </p:sp>
      <p:sp>
        <p:nvSpPr>
          <p:cNvPr id="5" name="Footer Placeholder 4"/>
          <p:cNvSpPr>
            <a:spLocks noGrp="1"/>
          </p:cNvSpPr>
          <p:nvPr>
            <p:ph type="ftr" sz="quarter" idx="11"/>
          </p:nvPr>
        </p:nvSpPr>
        <p:spPr/>
        <p:txBody>
          <a:bodyPr/>
          <a:lstStyle/>
          <a:p>
            <a:endParaRPr lang="en-US" altLang="en-KE"/>
          </a:p>
        </p:txBody>
      </p:sp>
      <p:sp>
        <p:nvSpPr>
          <p:cNvPr id="6" name="Slide Number Placeholder 5"/>
          <p:cNvSpPr>
            <a:spLocks noGrp="1"/>
          </p:cNvSpPr>
          <p:nvPr>
            <p:ph type="sldNum" sz="quarter" idx="12"/>
          </p:nvPr>
        </p:nvSpPr>
        <p:spPr/>
        <p:txBody>
          <a:bodyPr/>
          <a:lstStyle/>
          <a:p>
            <a:fld id="{432706EB-738A-4A75-9150-AB81FDCDDE05}" type="slidenum">
              <a:rPr lang="en-US" altLang="en-KE" smtClean="0"/>
              <a:pPr/>
              <a:t>‹#›</a:t>
            </a:fld>
            <a:endParaRPr lang="en-US" altLang="en-KE"/>
          </a:p>
        </p:txBody>
      </p:sp>
    </p:spTree>
    <p:extLst>
      <p:ext uri="{BB962C8B-B14F-4D97-AF65-F5344CB8AC3E}">
        <p14:creationId xmlns:p14="http://schemas.microsoft.com/office/powerpoint/2010/main" val="1908425788"/>
      </p:ext>
    </p:extLst>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KE"/>
          </a:p>
        </p:txBody>
      </p:sp>
      <p:sp>
        <p:nvSpPr>
          <p:cNvPr id="6" name="Footer Placeholder 5"/>
          <p:cNvSpPr>
            <a:spLocks noGrp="1"/>
          </p:cNvSpPr>
          <p:nvPr>
            <p:ph type="ftr" sz="quarter" idx="11"/>
          </p:nvPr>
        </p:nvSpPr>
        <p:spPr/>
        <p:txBody>
          <a:bodyPr/>
          <a:lstStyle/>
          <a:p>
            <a:endParaRPr lang="en-US" altLang="en-KE"/>
          </a:p>
        </p:txBody>
      </p:sp>
      <p:sp>
        <p:nvSpPr>
          <p:cNvPr id="7" name="Slide Number Placeholder 6"/>
          <p:cNvSpPr>
            <a:spLocks noGrp="1"/>
          </p:cNvSpPr>
          <p:nvPr>
            <p:ph type="sldNum" sz="quarter" idx="12"/>
          </p:nvPr>
        </p:nvSpPr>
        <p:spPr/>
        <p:txBody>
          <a:bodyPr/>
          <a:lstStyle/>
          <a:p>
            <a:fld id="{063E2441-C348-40D0-9FC4-EC5D36B9DEA8}" type="slidenum">
              <a:rPr lang="en-US" altLang="en-KE" smtClean="0"/>
              <a:pPr/>
              <a:t>‹#›</a:t>
            </a:fld>
            <a:endParaRPr lang="en-US" altLang="en-KE"/>
          </a:p>
        </p:txBody>
      </p:sp>
    </p:spTree>
    <p:extLst>
      <p:ext uri="{BB962C8B-B14F-4D97-AF65-F5344CB8AC3E}">
        <p14:creationId xmlns:p14="http://schemas.microsoft.com/office/powerpoint/2010/main" val="3682323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KE"/>
          </a:p>
        </p:txBody>
      </p:sp>
      <p:sp>
        <p:nvSpPr>
          <p:cNvPr id="5" name="Footer Placeholder 4"/>
          <p:cNvSpPr>
            <a:spLocks noGrp="1"/>
          </p:cNvSpPr>
          <p:nvPr>
            <p:ph type="ftr" sz="quarter" idx="11"/>
          </p:nvPr>
        </p:nvSpPr>
        <p:spPr/>
        <p:txBody>
          <a:bodyPr/>
          <a:lstStyle/>
          <a:p>
            <a:endParaRPr lang="en-US" altLang="en-KE"/>
          </a:p>
        </p:txBody>
      </p:sp>
      <p:sp>
        <p:nvSpPr>
          <p:cNvPr id="6" name="Slide Number Placeholder 5"/>
          <p:cNvSpPr>
            <a:spLocks noGrp="1"/>
          </p:cNvSpPr>
          <p:nvPr>
            <p:ph type="sldNum" sz="quarter" idx="12"/>
          </p:nvPr>
        </p:nvSpPr>
        <p:spPr/>
        <p:txBody>
          <a:bodyPr/>
          <a:lstStyle/>
          <a:p>
            <a:fld id="{063E2441-C348-40D0-9FC4-EC5D36B9DEA8}" type="slidenum">
              <a:rPr lang="en-US" altLang="en-KE" smtClean="0"/>
              <a:pPr/>
              <a:t>‹#›</a:t>
            </a:fld>
            <a:endParaRPr lang="en-US" altLang="en-KE"/>
          </a:p>
        </p:txBody>
      </p:sp>
    </p:spTree>
    <p:extLst>
      <p:ext uri="{BB962C8B-B14F-4D97-AF65-F5344CB8AC3E}">
        <p14:creationId xmlns:p14="http://schemas.microsoft.com/office/powerpoint/2010/main" val="3074529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endParaRPr lang="en-US" altLang="en-KE"/>
          </a:p>
        </p:txBody>
      </p:sp>
      <p:sp>
        <p:nvSpPr>
          <p:cNvPr id="3" name="Footer Placeholder 2"/>
          <p:cNvSpPr>
            <a:spLocks noGrp="1"/>
          </p:cNvSpPr>
          <p:nvPr>
            <p:ph type="ftr" sz="quarter" idx="11"/>
          </p:nvPr>
        </p:nvSpPr>
        <p:spPr/>
        <p:txBody>
          <a:bodyPr/>
          <a:lstStyle/>
          <a:p>
            <a:endParaRPr lang="en-US" altLang="en-KE"/>
          </a:p>
        </p:txBody>
      </p:sp>
      <p:sp>
        <p:nvSpPr>
          <p:cNvPr id="4" name="Slide Number Placeholder 3"/>
          <p:cNvSpPr>
            <a:spLocks noGrp="1"/>
          </p:cNvSpPr>
          <p:nvPr>
            <p:ph type="sldNum" sz="quarter" idx="12"/>
          </p:nvPr>
        </p:nvSpPr>
        <p:spPr/>
        <p:txBody>
          <a:bodyPr/>
          <a:lstStyle/>
          <a:p>
            <a:fld id="{063E2441-C348-40D0-9FC4-EC5D36B9DEA8}" type="slidenum">
              <a:rPr lang="en-US" altLang="en-KE" smtClean="0"/>
              <a:pPr/>
              <a:t>‹#›</a:t>
            </a:fld>
            <a:endParaRPr lang="en-US" altLang="en-KE"/>
          </a:p>
        </p:txBody>
      </p:sp>
    </p:spTree>
    <p:extLst>
      <p:ext uri="{BB962C8B-B14F-4D97-AF65-F5344CB8AC3E}">
        <p14:creationId xmlns:p14="http://schemas.microsoft.com/office/powerpoint/2010/main" val="3105199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KE"/>
          </a:p>
        </p:txBody>
      </p:sp>
      <p:sp>
        <p:nvSpPr>
          <p:cNvPr id="5" name="Footer Placeholder 4"/>
          <p:cNvSpPr>
            <a:spLocks noGrp="1"/>
          </p:cNvSpPr>
          <p:nvPr>
            <p:ph type="ftr" sz="quarter" idx="11"/>
          </p:nvPr>
        </p:nvSpPr>
        <p:spPr/>
        <p:txBody>
          <a:bodyPr/>
          <a:lstStyle/>
          <a:p>
            <a:endParaRPr lang="en-US" altLang="en-KE"/>
          </a:p>
        </p:txBody>
      </p:sp>
      <p:sp>
        <p:nvSpPr>
          <p:cNvPr id="6" name="Slide Number Placeholder 5"/>
          <p:cNvSpPr>
            <a:spLocks noGrp="1"/>
          </p:cNvSpPr>
          <p:nvPr>
            <p:ph type="sldNum" sz="quarter" idx="12"/>
          </p:nvPr>
        </p:nvSpPr>
        <p:spPr/>
        <p:txBody>
          <a:bodyPr/>
          <a:lstStyle/>
          <a:p>
            <a:fld id="{063E2441-C348-40D0-9FC4-EC5D36B9DEA8}" type="slidenum">
              <a:rPr lang="en-US" altLang="en-KE" smtClean="0"/>
              <a:pPr/>
              <a:t>‹#›</a:t>
            </a:fld>
            <a:endParaRPr lang="en-US" altLang="en-KE"/>
          </a:p>
        </p:txBody>
      </p:sp>
    </p:spTree>
    <p:extLst>
      <p:ext uri="{BB962C8B-B14F-4D97-AF65-F5344CB8AC3E}">
        <p14:creationId xmlns:p14="http://schemas.microsoft.com/office/powerpoint/2010/main" val="370436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KE"/>
          </a:p>
        </p:txBody>
      </p:sp>
      <p:sp>
        <p:nvSpPr>
          <p:cNvPr id="5" name="Footer Placeholder 4"/>
          <p:cNvSpPr>
            <a:spLocks noGrp="1"/>
          </p:cNvSpPr>
          <p:nvPr>
            <p:ph type="ftr" sz="quarter" idx="11"/>
          </p:nvPr>
        </p:nvSpPr>
        <p:spPr/>
        <p:txBody>
          <a:bodyPr/>
          <a:lstStyle/>
          <a:p>
            <a:endParaRPr lang="en-US" altLang="en-KE"/>
          </a:p>
        </p:txBody>
      </p:sp>
      <p:sp>
        <p:nvSpPr>
          <p:cNvPr id="6" name="Slide Number Placeholder 5"/>
          <p:cNvSpPr>
            <a:spLocks noGrp="1"/>
          </p:cNvSpPr>
          <p:nvPr>
            <p:ph type="sldNum" sz="quarter" idx="12"/>
          </p:nvPr>
        </p:nvSpPr>
        <p:spPr/>
        <p:txBody>
          <a:bodyPr/>
          <a:lstStyle/>
          <a:p>
            <a:fld id="{063E2441-C348-40D0-9FC4-EC5D36B9DEA8}" type="slidenum">
              <a:rPr lang="en-US" altLang="en-KE" smtClean="0"/>
              <a:pPr/>
              <a:t>‹#›</a:t>
            </a:fld>
            <a:endParaRPr lang="en-US" altLang="en-KE"/>
          </a:p>
        </p:txBody>
      </p:sp>
    </p:spTree>
    <p:extLst>
      <p:ext uri="{BB962C8B-B14F-4D97-AF65-F5344CB8AC3E}">
        <p14:creationId xmlns:p14="http://schemas.microsoft.com/office/powerpoint/2010/main" val="3645931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D0D09-EE6D-4392-8A3D-BD5F58F9C9DB}"/>
              </a:ext>
            </a:extLst>
          </p:cNvPr>
          <p:cNvSpPr>
            <a:spLocks noGrp="1"/>
          </p:cNvSpPr>
          <p:nvPr>
            <p:ph type="title"/>
          </p:nvPr>
        </p:nvSpPr>
        <p:spPr>
          <a:xfrm>
            <a:off x="457200" y="274638"/>
            <a:ext cx="8229600" cy="1143000"/>
          </a:xfrm>
        </p:spPr>
        <p:txBody>
          <a:bodyPr/>
          <a:lstStyle/>
          <a:p>
            <a:r>
              <a:rPr lang="en-US"/>
              <a:t>Click to edit Master title style</a:t>
            </a:r>
            <a:endParaRPr lang="en-KE"/>
          </a:p>
        </p:txBody>
      </p:sp>
      <p:sp>
        <p:nvSpPr>
          <p:cNvPr id="3" name="Table Placeholder 2">
            <a:extLst>
              <a:ext uri="{FF2B5EF4-FFF2-40B4-BE49-F238E27FC236}">
                <a16:creationId xmlns:a16="http://schemas.microsoft.com/office/drawing/2014/main" id="{39484B6D-2F37-4D64-82DB-831ACF63AF63}"/>
              </a:ext>
            </a:extLst>
          </p:cNvPr>
          <p:cNvSpPr>
            <a:spLocks noGrp="1"/>
          </p:cNvSpPr>
          <p:nvPr>
            <p:ph type="tbl" idx="1"/>
          </p:nvPr>
        </p:nvSpPr>
        <p:spPr>
          <a:xfrm>
            <a:off x="457200" y="1600200"/>
            <a:ext cx="8229600" cy="4525963"/>
          </a:xfrm>
        </p:spPr>
        <p:txBody>
          <a:bodyPr/>
          <a:lstStyle/>
          <a:p>
            <a:endParaRPr lang="en-KE"/>
          </a:p>
        </p:txBody>
      </p:sp>
      <p:sp>
        <p:nvSpPr>
          <p:cNvPr id="4" name="Date Placeholder 3">
            <a:extLst>
              <a:ext uri="{FF2B5EF4-FFF2-40B4-BE49-F238E27FC236}">
                <a16:creationId xmlns:a16="http://schemas.microsoft.com/office/drawing/2014/main" id="{5E55EA0F-F60A-4549-A0E2-B9F8BCB471A6}"/>
              </a:ext>
            </a:extLst>
          </p:cNvPr>
          <p:cNvSpPr>
            <a:spLocks noGrp="1"/>
          </p:cNvSpPr>
          <p:nvPr>
            <p:ph type="dt" sz="half" idx="10"/>
          </p:nvPr>
        </p:nvSpPr>
        <p:spPr>
          <a:xfrm>
            <a:off x="457200" y="6251575"/>
            <a:ext cx="2133600" cy="476250"/>
          </a:xfrm>
        </p:spPr>
        <p:txBody>
          <a:bodyPr/>
          <a:lstStyle>
            <a:lvl1pPr>
              <a:defRPr/>
            </a:lvl1pPr>
          </a:lstStyle>
          <a:p>
            <a:endParaRPr lang="en-US" altLang="en-KE"/>
          </a:p>
        </p:txBody>
      </p:sp>
      <p:sp>
        <p:nvSpPr>
          <p:cNvPr id="5" name="Slide Number Placeholder 4">
            <a:extLst>
              <a:ext uri="{FF2B5EF4-FFF2-40B4-BE49-F238E27FC236}">
                <a16:creationId xmlns:a16="http://schemas.microsoft.com/office/drawing/2014/main" id="{43A2B373-0A0B-4B61-A2F3-ABEC177F2FCD}"/>
              </a:ext>
            </a:extLst>
          </p:cNvPr>
          <p:cNvSpPr>
            <a:spLocks noGrp="1"/>
          </p:cNvSpPr>
          <p:nvPr>
            <p:ph type="sldNum" sz="quarter" idx="11"/>
          </p:nvPr>
        </p:nvSpPr>
        <p:spPr>
          <a:xfrm>
            <a:off x="6553200" y="6248400"/>
            <a:ext cx="2133600" cy="476250"/>
          </a:xfrm>
        </p:spPr>
        <p:txBody>
          <a:bodyPr/>
          <a:lstStyle>
            <a:lvl1pPr>
              <a:defRPr/>
            </a:lvl1pPr>
          </a:lstStyle>
          <a:p>
            <a:fld id="{72150FEE-9C20-43D5-A6BE-6346360735A7}" type="slidenum">
              <a:rPr lang="en-US" altLang="en-KE"/>
              <a:pPr/>
              <a:t>‹#›</a:t>
            </a:fld>
            <a:endParaRPr lang="en-US" altLang="en-KE"/>
          </a:p>
        </p:txBody>
      </p:sp>
      <p:sp>
        <p:nvSpPr>
          <p:cNvPr id="6" name="Footer Placeholder 5">
            <a:extLst>
              <a:ext uri="{FF2B5EF4-FFF2-40B4-BE49-F238E27FC236}">
                <a16:creationId xmlns:a16="http://schemas.microsoft.com/office/drawing/2014/main" id="{4FC03318-DA15-4491-9761-297C2F318B84}"/>
              </a:ext>
            </a:extLst>
          </p:cNvPr>
          <p:cNvSpPr>
            <a:spLocks noGrp="1"/>
          </p:cNvSpPr>
          <p:nvPr>
            <p:ph type="ftr" sz="quarter" idx="12"/>
          </p:nvPr>
        </p:nvSpPr>
        <p:spPr>
          <a:xfrm>
            <a:off x="3124200" y="6248400"/>
            <a:ext cx="2895600" cy="476250"/>
          </a:xfrm>
        </p:spPr>
        <p:txBody>
          <a:bodyPr/>
          <a:lstStyle>
            <a:lvl1pPr>
              <a:defRPr/>
            </a:lvl1pPr>
          </a:lstStyle>
          <a:p>
            <a:endParaRPr lang="en-US" altLang="en-KE"/>
          </a:p>
        </p:txBody>
      </p:sp>
    </p:spTree>
    <p:extLst>
      <p:ext uri="{BB962C8B-B14F-4D97-AF65-F5344CB8AC3E}">
        <p14:creationId xmlns:p14="http://schemas.microsoft.com/office/powerpoint/2010/main" val="2532710042"/>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KE"/>
          </a:p>
        </p:txBody>
      </p:sp>
      <p:sp>
        <p:nvSpPr>
          <p:cNvPr id="5" name="Footer Placeholder 4"/>
          <p:cNvSpPr>
            <a:spLocks noGrp="1"/>
          </p:cNvSpPr>
          <p:nvPr>
            <p:ph type="ftr" sz="quarter" idx="11"/>
          </p:nvPr>
        </p:nvSpPr>
        <p:spPr/>
        <p:txBody>
          <a:bodyPr/>
          <a:lstStyle/>
          <a:p>
            <a:endParaRPr lang="en-US" altLang="en-KE"/>
          </a:p>
        </p:txBody>
      </p:sp>
      <p:sp>
        <p:nvSpPr>
          <p:cNvPr id="6" name="Slide Number Placeholder 5"/>
          <p:cNvSpPr>
            <a:spLocks noGrp="1"/>
          </p:cNvSpPr>
          <p:nvPr>
            <p:ph type="sldNum" sz="quarter" idx="12"/>
          </p:nvPr>
        </p:nvSpPr>
        <p:spPr/>
        <p:txBody>
          <a:bodyPr/>
          <a:lstStyle/>
          <a:p>
            <a:fld id="{063E2441-C348-40D0-9FC4-EC5D36B9DEA8}" type="slidenum">
              <a:rPr lang="en-US" altLang="en-KE" smtClean="0"/>
              <a:pPr/>
              <a:t>‹#›</a:t>
            </a:fld>
            <a:endParaRPr lang="en-US" altLang="en-KE"/>
          </a:p>
        </p:txBody>
      </p:sp>
    </p:spTree>
    <p:extLst>
      <p:ext uri="{BB962C8B-B14F-4D97-AF65-F5344CB8AC3E}">
        <p14:creationId xmlns:p14="http://schemas.microsoft.com/office/powerpoint/2010/main" val="4228441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KE"/>
          </a:p>
        </p:txBody>
      </p:sp>
      <p:sp>
        <p:nvSpPr>
          <p:cNvPr id="5" name="Footer Placeholder 4"/>
          <p:cNvSpPr>
            <a:spLocks noGrp="1"/>
          </p:cNvSpPr>
          <p:nvPr>
            <p:ph type="ftr" sz="quarter" idx="11"/>
          </p:nvPr>
        </p:nvSpPr>
        <p:spPr/>
        <p:txBody>
          <a:bodyPr/>
          <a:lstStyle/>
          <a:p>
            <a:endParaRPr lang="en-US" altLang="en-KE"/>
          </a:p>
        </p:txBody>
      </p:sp>
      <p:sp>
        <p:nvSpPr>
          <p:cNvPr id="6" name="Slide Number Placeholder 5"/>
          <p:cNvSpPr>
            <a:spLocks noGrp="1"/>
          </p:cNvSpPr>
          <p:nvPr>
            <p:ph type="sldNum" sz="quarter" idx="12"/>
          </p:nvPr>
        </p:nvSpPr>
        <p:spPr/>
        <p:txBody>
          <a:bodyPr/>
          <a:lstStyle/>
          <a:p>
            <a:fld id="{D22F6252-81D4-4014-A509-928B756FC504}" type="slidenum">
              <a:rPr lang="en-US" altLang="en-KE" smtClean="0"/>
              <a:pPr/>
              <a:t>‹#›</a:t>
            </a:fld>
            <a:endParaRPr lang="en-US" altLang="en-KE"/>
          </a:p>
        </p:txBody>
      </p:sp>
    </p:spTree>
    <p:extLst>
      <p:ext uri="{BB962C8B-B14F-4D97-AF65-F5344CB8AC3E}">
        <p14:creationId xmlns:p14="http://schemas.microsoft.com/office/powerpoint/2010/main" val="1981730159"/>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KE"/>
          </a:p>
        </p:txBody>
      </p:sp>
      <p:sp>
        <p:nvSpPr>
          <p:cNvPr id="6" name="Footer Placeholder 5"/>
          <p:cNvSpPr>
            <a:spLocks noGrp="1"/>
          </p:cNvSpPr>
          <p:nvPr>
            <p:ph type="ftr" sz="quarter" idx="11"/>
          </p:nvPr>
        </p:nvSpPr>
        <p:spPr/>
        <p:txBody>
          <a:bodyPr/>
          <a:lstStyle/>
          <a:p>
            <a:endParaRPr lang="en-US" altLang="en-KE"/>
          </a:p>
        </p:txBody>
      </p:sp>
      <p:sp>
        <p:nvSpPr>
          <p:cNvPr id="7" name="Slide Number Placeholder 6"/>
          <p:cNvSpPr>
            <a:spLocks noGrp="1"/>
          </p:cNvSpPr>
          <p:nvPr>
            <p:ph type="sldNum" sz="quarter" idx="12"/>
          </p:nvPr>
        </p:nvSpPr>
        <p:spPr/>
        <p:txBody>
          <a:bodyPr/>
          <a:lstStyle/>
          <a:p>
            <a:fld id="{063E2441-C348-40D0-9FC4-EC5D36B9DEA8}" type="slidenum">
              <a:rPr lang="en-US" altLang="en-KE" smtClean="0"/>
              <a:pPr/>
              <a:t>‹#›</a:t>
            </a:fld>
            <a:endParaRPr lang="en-US" altLang="en-KE"/>
          </a:p>
        </p:txBody>
      </p:sp>
    </p:spTree>
    <p:extLst>
      <p:ext uri="{BB962C8B-B14F-4D97-AF65-F5344CB8AC3E}">
        <p14:creationId xmlns:p14="http://schemas.microsoft.com/office/powerpoint/2010/main" val="2829371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KE"/>
          </a:p>
        </p:txBody>
      </p:sp>
      <p:sp>
        <p:nvSpPr>
          <p:cNvPr id="8" name="Footer Placeholder 7"/>
          <p:cNvSpPr>
            <a:spLocks noGrp="1"/>
          </p:cNvSpPr>
          <p:nvPr>
            <p:ph type="ftr" sz="quarter" idx="11"/>
          </p:nvPr>
        </p:nvSpPr>
        <p:spPr/>
        <p:txBody>
          <a:bodyPr/>
          <a:lstStyle/>
          <a:p>
            <a:endParaRPr lang="en-US" altLang="en-KE"/>
          </a:p>
        </p:txBody>
      </p:sp>
      <p:sp>
        <p:nvSpPr>
          <p:cNvPr id="9" name="Slide Number Placeholder 8"/>
          <p:cNvSpPr>
            <a:spLocks noGrp="1"/>
          </p:cNvSpPr>
          <p:nvPr>
            <p:ph type="sldNum" sz="quarter" idx="12"/>
          </p:nvPr>
        </p:nvSpPr>
        <p:spPr/>
        <p:txBody>
          <a:bodyPr/>
          <a:lstStyle/>
          <a:p>
            <a:fld id="{063E2441-C348-40D0-9FC4-EC5D36B9DEA8}" type="slidenum">
              <a:rPr lang="en-US" altLang="en-KE" smtClean="0"/>
              <a:pPr/>
              <a:t>‹#›</a:t>
            </a:fld>
            <a:endParaRPr lang="en-US" altLang="en-KE"/>
          </a:p>
        </p:txBody>
      </p:sp>
    </p:spTree>
    <p:extLst>
      <p:ext uri="{BB962C8B-B14F-4D97-AF65-F5344CB8AC3E}">
        <p14:creationId xmlns:p14="http://schemas.microsoft.com/office/powerpoint/2010/main" val="3115255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KE"/>
          </a:p>
        </p:txBody>
      </p:sp>
      <p:sp>
        <p:nvSpPr>
          <p:cNvPr id="4" name="Footer Placeholder 3"/>
          <p:cNvSpPr>
            <a:spLocks noGrp="1"/>
          </p:cNvSpPr>
          <p:nvPr>
            <p:ph type="ftr" sz="quarter" idx="11"/>
          </p:nvPr>
        </p:nvSpPr>
        <p:spPr/>
        <p:txBody>
          <a:bodyPr/>
          <a:lstStyle/>
          <a:p>
            <a:endParaRPr lang="en-US" altLang="en-KE"/>
          </a:p>
        </p:txBody>
      </p:sp>
      <p:sp>
        <p:nvSpPr>
          <p:cNvPr id="5" name="Slide Number Placeholder 4"/>
          <p:cNvSpPr>
            <a:spLocks noGrp="1"/>
          </p:cNvSpPr>
          <p:nvPr>
            <p:ph type="sldNum" sz="quarter" idx="12"/>
          </p:nvPr>
        </p:nvSpPr>
        <p:spPr/>
        <p:txBody>
          <a:bodyPr/>
          <a:lstStyle/>
          <a:p>
            <a:fld id="{5B106575-3338-4709-94DE-7B36ED5FABF5}" type="slidenum">
              <a:rPr lang="en-US" altLang="en-KE" smtClean="0"/>
              <a:pPr/>
              <a:t>‹#›</a:t>
            </a:fld>
            <a:endParaRPr lang="en-US" altLang="en-KE"/>
          </a:p>
        </p:txBody>
      </p:sp>
    </p:spTree>
    <p:extLst>
      <p:ext uri="{BB962C8B-B14F-4D97-AF65-F5344CB8AC3E}">
        <p14:creationId xmlns:p14="http://schemas.microsoft.com/office/powerpoint/2010/main" val="172776415"/>
      </p:ext>
    </p:extLst>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KE"/>
          </a:p>
        </p:txBody>
      </p:sp>
      <p:sp>
        <p:nvSpPr>
          <p:cNvPr id="3" name="Footer Placeholder 2"/>
          <p:cNvSpPr>
            <a:spLocks noGrp="1"/>
          </p:cNvSpPr>
          <p:nvPr>
            <p:ph type="ftr" sz="quarter" idx="11"/>
          </p:nvPr>
        </p:nvSpPr>
        <p:spPr/>
        <p:txBody>
          <a:bodyPr/>
          <a:lstStyle/>
          <a:p>
            <a:endParaRPr lang="en-US" altLang="en-KE"/>
          </a:p>
        </p:txBody>
      </p:sp>
      <p:sp>
        <p:nvSpPr>
          <p:cNvPr id="4" name="Slide Number Placeholder 3"/>
          <p:cNvSpPr>
            <a:spLocks noGrp="1"/>
          </p:cNvSpPr>
          <p:nvPr>
            <p:ph type="sldNum" sz="quarter" idx="12"/>
          </p:nvPr>
        </p:nvSpPr>
        <p:spPr/>
        <p:txBody>
          <a:bodyPr/>
          <a:lstStyle/>
          <a:p>
            <a:fld id="{91A44247-2282-4409-95AC-1DEA106F9FEA}" type="slidenum">
              <a:rPr lang="en-US" altLang="en-KE" smtClean="0"/>
              <a:pPr/>
              <a:t>‹#›</a:t>
            </a:fld>
            <a:endParaRPr lang="en-US" altLang="en-KE"/>
          </a:p>
        </p:txBody>
      </p:sp>
    </p:spTree>
    <p:extLst>
      <p:ext uri="{BB962C8B-B14F-4D97-AF65-F5344CB8AC3E}">
        <p14:creationId xmlns:p14="http://schemas.microsoft.com/office/powerpoint/2010/main" val="3087262014"/>
      </p:ext>
    </p:extLst>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KE"/>
          </a:p>
        </p:txBody>
      </p:sp>
      <p:sp>
        <p:nvSpPr>
          <p:cNvPr id="6" name="Footer Placeholder 5"/>
          <p:cNvSpPr>
            <a:spLocks noGrp="1"/>
          </p:cNvSpPr>
          <p:nvPr>
            <p:ph type="ftr" sz="quarter" idx="11"/>
          </p:nvPr>
        </p:nvSpPr>
        <p:spPr/>
        <p:txBody>
          <a:bodyPr/>
          <a:lstStyle/>
          <a:p>
            <a:endParaRPr lang="en-US" altLang="en-KE"/>
          </a:p>
        </p:txBody>
      </p:sp>
      <p:sp>
        <p:nvSpPr>
          <p:cNvPr id="7" name="Slide Number Placeholder 6"/>
          <p:cNvSpPr>
            <a:spLocks noGrp="1"/>
          </p:cNvSpPr>
          <p:nvPr>
            <p:ph type="sldNum" sz="quarter" idx="12"/>
          </p:nvPr>
        </p:nvSpPr>
        <p:spPr/>
        <p:txBody>
          <a:bodyPr/>
          <a:lstStyle/>
          <a:p>
            <a:fld id="{063E2441-C348-40D0-9FC4-EC5D36B9DEA8}" type="slidenum">
              <a:rPr lang="en-US" altLang="en-KE" smtClean="0"/>
              <a:pPr/>
              <a:t>‹#›</a:t>
            </a:fld>
            <a:endParaRPr lang="en-US" altLang="en-KE"/>
          </a:p>
        </p:txBody>
      </p:sp>
    </p:spTree>
    <p:extLst>
      <p:ext uri="{BB962C8B-B14F-4D97-AF65-F5344CB8AC3E}">
        <p14:creationId xmlns:p14="http://schemas.microsoft.com/office/powerpoint/2010/main" val="1136496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914357" y="6041361"/>
            <a:ext cx="732659" cy="365125"/>
          </a:xfrm>
        </p:spPr>
        <p:txBody>
          <a:bodyPr/>
          <a:lstStyle/>
          <a:p>
            <a:endParaRPr lang="en-US" altLang="en-KE"/>
          </a:p>
        </p:txBody>
      </p:sp>
      <p:sp>
        <p:nvSpPr>
          <p:cNvPr id="6" name="Footer Placeholder 5"/>
          <p:cNvSpPr>
            <a:spLocks noGrp="1"/>
          </p:cNvSpPr>
          <p:nvPr>
            <p:ph type="ftr" sz="quarter" idx="11"/>
          </p:nvPr>
        </p:nvSpPr>
        <p:spPr>
          <a:xfrm>
            <a:off x="442797" y="6041361"/>
            <a:ext cx="2471560" cy="365125"/>
          </a:xfrm>
        </p:spPr>
        <p:txBody>
          <a:bodyPr/>
          <a:lstStyle/>
          <a:p>
            <a:endParaRPr lang="en-US" altLang="en-KE"/>
          </a:p>
        </p:txBody>
      </p:sp>
      <p:sp>
        <p:nvSpPr>
          <p:cNvPr id="7" name="Slide Number Placeholder 6"/>
          <p:cNvSpPr>
            <a:spLocks noGrp="1"/>
          </p:cNvSpPr>
          <p:nvPr>
            <p:ph type="sldNum" sz="quarter" idx="12"/>
          </p:nvPr>
        </p:nvSpPr>
        <p:spPr>
          <a:xfrm>
            <a:off x="3647017" y="5915887"/>
            <a:ext cx="796616" cy="490599"/>
          </a:xfrm>
        </p:spPr>
        <p:txBody>
          <a:bodyPr/>
          <a:lstStyle/>
          <a:p>
            <a:fld id="{063E2441-C348-40D0-9FC4-EC5D36B9DEA8}" type="slidenum">
              <a:rPr lang="en-US" altLang="en-KE" smtClean="0"/>
              <a:pPr/>
              <a:t>‹#›</a:t>
            </a:fld>
            <a:endParaRPr lang="en-US" altLang="en-KE"/>
          </a:p>
        </p:txBody>
      </p:sp>
    </p:spTree>
    <p:extLst>
      <p:ext uri="{BB962C8B-B14F-4D97-AF65-F5344CB8AC3E}">
        <p14:creationId xmlns:p14="http://schemas.microsoft.com/office/powerpoint/2010/main" val="3063560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lang="en-US" altLang="en-KE"/>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endParaRPr lang="en-US" altLang="en-KE"/>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063E2441-C348-40D0-9FC4-EC5D36B9DEA8}" type="slidenum">
              <a:rPr lang="en-US" altLang="en-KE" smtClean="0"/>
              <a:pPr/>
              <a:t>‹#›</a:t>
            </a:fld>
            <a:endParaRPr lang="en-US" altLang="en-KE"/>
          </a:p>
        </p:txBody>
      </p:sp>
    </p:spTree>
    <p:extLst>
      <p:ext uri="{BB962C8B-B14F-4D97-AF65-F5344CB8AC3E}">
        <p14:creationId xmlns:p14="http://schemas.microsoft.com/office/powerpoint/2010/main" val="3191025513"/>
      </p:ext>
    </p:extLst>
  </p:cSld>
  <p:clrMap bg1="dk1" tx1="lt1" bg2="dk2" tx2="lt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Lst>
  <p:transition spd="slow">
    <p:comb/>
  </p:transition>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jpeg"/><Relationship Id="rId7" Type="http://schemas.openxmlformats.org/officeDocument/2006/relationships/diagramColors" Target="../diagrams/colors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jpeg"/><Relationship Id="rId7" Type="http://schemas.openxmlformats.org/officeDocument/2006/relationships/diagramColors" Target="../diagrams/colors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jpeg"/><Relationship Id="rId7" Type="http://schemas.openxmlformats.org/officeDocument/2006/relationships/diagramColors" Target="../diagrams/colors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jpe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3410" name="Rectangle 2">
            <a:extLst>
              <a:ext uri="{FF2B5EF4-FFF2-40B4-BE49-F238E27FC236}">
                <a16:creationId xmlns:a16="http://schemas.microsoft.com/office/drawing/2014/main" id="{53588861-5D52-4A86-BE35-24BE48BF6AC3}"/>
              </a:ext>
            </a:extLst>
          </p:cNvPr>
          <p:cNvSpPr>
            <a:spLocks noGrp="1" noRot="1" noChangeArrowheads="1"/>
          </p:cNvSpPr>
          <p:nvPr>
            <p:ph type="title"/>
          </p:nvPr>
        </p:nvSpPr>
        <p:spPr>
          <a:xfrm>
            <a:off x="685800" y="2152650"/>
            <a:ext cx="7772400" cy="1524000"/>
          </a:xfrm>
        </p:spPr>
        <p:txBody>
          <a:bodyPr/>
          <a:lstStyle/>
          <a:p>
            <a:r>
              <a:rPr lang="en-US" altLang="en-KE" sz="7200" dirty="0">
                <a:solidFill>
                  <a:srgbClr val="FF0066"/>
                </a:solidFill>
              </a:rPr>
              <a:t>Takaful</a:t>
            </a:r>
            <a:r>
              <a:rPr lang="en-US" altLang="en-KE" sz="4000" dirty="0">
                <a:solidFill>
                  <a:schemeClr val="folHlink"/>
                </a:solidFill>
              </a:rPr>
              <a:t> </a:t>
            </a:r>
            <a:endParaRPr lang="en-US" altLang="en-KE" sz="3200" dirty="0">
              <a:solidFill>
                <a:schemeClr val="folHlink"/>
              </a:solidFill>
            </a:endParaRPr>
          </a:p>
        </p:txBody>
      </p:sp>
      <p:sp>
        <p:nvSpPr>
          <p:cNvPr id="273412" name="Text Box 4">
            <a:extLst>
              <a:ext uri="{FF2B5EF4-FFF2-40B4-BE49-F238E27FC236}">
                <a16:creationId xmlns:a16="http://schemas.microsoft.com/office/drawing/2014/main" id="{0F7FBF7D-6340-4ED6-9DD9-13CE249C3AB9}"/>
              </a:ext>
            </a:extLst>
          </p:cNvPr>
          <p:cNvSpPr txBox="1">
            <a:spLocks noChangeArrowheads="1"/>
          </p:cNvSpPr>
          <p:nvPr/>
        </p:nvSpPr>
        <p:spPr bwMode="auto">
          <a:xfrm>
            <a:off x="762000" y="3771900"/>
            <a:ext cx="769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KE" sz="3600" b="1">
                <a:solidFill>
                  <a:srgbClr val="FFFFFF"/>
                </a:solidFill>
                <a:latin typeface="Times New Roman" panose="02020603050405020304" pitchFamily="18" charset="0"/>
                <a:cs typeface="Times New Roman" panose="02020603050405020304" pitchFamily="18" charset="0"/>
              </a:rPr>
              <a:t>An emerging </a:t>
            </a:r>
            <a:r>
              <a:rPr lang="en-US" altLang="en-KE" sz="3600" b="1" i="1" u="sng">
                <a:solidFill>
                  <a:srgbClr val="FFFF99"/>
                </a:solidFill>
                <a:latin typeface="Times New Roman" panose="02020603050405020304" pitchFamily="18" charset="0"/>
                <a:cs typeface="Times New Roman" panose="02020603050405020304" pitchFamily="18" charset="0"/>
              </a:rPr>
              <a:t>niche</a:t>
            </a:r>
            <a:r>
              <a:rPr lang="en-US" altLang="en-KE" sz="3600" b="1">
                <a:solidFill>
                  <a:srgbClr val="FFFFFF"/>
                </a:solidFill>
                <a:latin typeface="Times New Roman" panose="02020603050405020304" pitchFamily="18" charset="0"/>
                <a:cs typeface="Times New Roman" panose="02020603050405020304" pitchFamily="18" charset="0"/>
              </a:rPr>
              <a:t> market</a:t>
            </a:r>
            <a:endParaRPr lang="en-US" altLang="en-KE" sz="3600" b="1">
              <a:solidFill>
                <a:srgbClr val="FFFFFF"/>
              </a:solidFill>
              <a:latin typeface="Times New Roman" panose="02020603050405020304" pitchFamily="18" charset="0"/>
            </a:endParaRPr>
          </a:p>
        </p:txBody>
      </p:sp>
      <p:pic>
        <p:nvPicPr>
          <p:cNvPr id="6" name="Picture 5" descr="A picture containing clipart&#10;&#10;Description automatically generated">
            <a:extLst>
              <a:ext uri="{FF2B5EF4-FFF2-40B4-BE49-F238E27FC236}">
                <a16:creationId xmlns:a16="http://schemas.microsoft.com/office/drawing/2014/main" id="{B1EA909B-D226-44EF-9E75-6DDEED91DA2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854369" y="228600"/>
            <a:ext cx="5435261" cy="2146928"/>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273410"/>
                                        </p:tgtEl>
                                        <p:attrNameLst>
                                          <p:attrName>style.visibility</p:attrName>
                                        </p:attrNameLst>
                                      </p:cBhvr>
                                      <p:to>
                                        <p:strVal val="visible"/>
                                      </p:to>
                                    </p:set>
                                    <p:animEffect transition="in" filter="fade">
                                      <p:cBhvr>
                                        <p:cTn id="7" dur="2000"/>
                                        <p:tgtEl>
                                          <p:spTgt spid="273410"/>
                                        </p:tgtEl>
                                      </p:cBhvr>
                                    </p:animEffect>
                                    <p:anim calcmode="lin" valueType="num">
                                      <p:cBhvr>
                                        <p:cTn id="8" dur="2000" fill="hold"/>
                                        <p:tgtEl>
                                          <p:spTgt spid="273410"/>
                                        </p:tgtEl>
                                        <p:attrNameLst>
                                          <p:attrName>ppt_w</p:attrName>
                                        </p:attrNameLst>
                                      </p:cBhvr>
                                      <p:tavLst>
                                        <p:tav tm="0" fmla="#ppt_w*sin(2.5*pi*$)">
                                          <p:val>
                                            <p:fltVal val="0"/>
                                          </p:val>
                                        </p:tav>
                                        <p:tav tm="100000">
                                          <p:val>
                                            <p:fltVal val="1"/>
                                          </p:val>
                                        </p:tav>
                                      </p:tavLst>
                                    </p:anim>
                                    <p:anim calcmode="lin" valueType="num">
                                      <p:cBhvr>
                                        <p:cTn id="9" dur="2000" fill="hold"/>
                                        <p:tgtEl>
                                          <p:spTgt spid="273410"/>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3200"/>
                            </p:stCondLst>
                            <p:childTnLst>
                              <p:par>
                                <p:cTn id="11" presetID="50" presetClass="entr" presetSubtype="0" decel="100000" fill="hold" grpId="0" nodeType="afterEffect">
                                  <p:stCondLst>
                                    <p:cond delay="0"/>
                                  </p:stCondLst>
                                  <p:childTnLst>
                                    <p:set>
                                      <p:cBhvr>
                                        <p:cTn id="12" dur="1" fill="hold">
                                          <p:stCondLst>
                                            <p:cond delay="0"/>
                                          </p:stCondLst>
                                        </p:cTn>
                                        <p:tgtEl>
                                          <p:spTgt spid="273412"/>
                                        </p:tgtEl>
                                        <p:attrNameLst>
                                          <p:attrName>style.visibility</p:attrName>
                                        </p:attrNameLst>
                                      </p:cBhvr>
                                      <p:to>
                                        <p:strVal val="visible"/>
                                      </p:to>
                                    </p:set>
                                    <p:anim calcmode="lin" valueType="num">
                                      <p:cBhvr>
                                        <p:cTn id="13" dur="1000" fill="hold"/>
                                        <p:tgtEl>
                                          <p:spTgt spid="273412"/>
                                        </p:tgtEl>
                                        <p:attrNameLst>
                                          <p:attrName>ppt_w</p:attrName>
                                        </p:attrNameLst>
                                      </p:cBhvr>
                                      <p:tavLst>
                                        <p:tav tm="0">
                                          <p:val>
                                            <p:strVal val="#ppt_w+.3"/>
                                          </p:val>
                                        </p:tav>
                                        <p:tav tm="100000">
                                          <p:val>
                                            <p:strVal val="#ppt_w"/>
                                          </p:val>
                                        </p:tav>
                                      </p:tavLst>
                                    </p:anim>
                                    <p:anim calcmode="lin" valueType="num">
                                      <p:cBhvr>
                                        <p:cTn id="14" dur="1000" fill="hold"/>
                                        <p:tgtEl>
                                          <p:spTgt spid="273412"/>
                                        </p:tgtEl>
                                        <p:attrNameLst>
                                          <p:attrName>ppt_h</p:attrName>
                                        </p:attrNameLst>
                                      </p:cBhvr>
                                      <p:tavLst>
                                        <p:tav tm="0">
                                          <p:val>
                                            <p:strVal val="#ppt_h"/>
                                          </p:val>
                                        </p:tav>
                                        <p:tav tm="100000">
                                          <p:val>
                                            <p:strVal val="#ppt_h"/>
                                          </p:val>
                                        </p:tav>
                                      </p:tavLst>
                                    </p:anim>
                                    <p:animEffect transition="in" filter="fade">
                                      <p:cBhvr>
                                        <p:cTn id="15" dur="1000"/>
                                        <p:tgtEl>
                                          <p:spTgt spid="273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0" grpId="0"/>
      <p:bldP spid="2734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35C44DBB-AD7C-4682-B258-6367305D20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213" name="Rectangle 5">
            <a:extLst>
              <a:ext uri="{FF2B5EF4-FFF2-40B4-BE49-F238E27FC236}">
                <a16:creationId xmlns:a16="http://schemas.microsoft.com/office/drawing/2014/main" id="{502F0C2D-8A4C-4189-A99A-3A289E538EF6}"/>
              </a:ext>
            </a:extLst>
          </p:cNvPr>
          <p:cNvSpPr>
            <a:spLocks noGrp="1" noChangeArrowheads="1"/>
          </p:cNvSpPr>
          <p:nvPr>
            <p:ph type="title"/>
          </p:nvPr>
        </p:nvSpPr>
        <p:spPr>
          <a:xfrm>
            <a:off x="723900" y="1218476"/>
            <a:ext cx="2390488" cy="4421050"/>
          </a:xfrm>
          <a:effectLst/>
        </p:spPr>
        <p:txBody>
          <a:bodyPr anchor="ctr" anchorCtr="1">
            <a:normAutofit/>
          </a:bodyPr>
          <a:lstStyle/>
          <a:p>
            <a:pPr algn="r"/>
            <a:r>
              <a:rPr lang="en-US" altLang="en-KE" sz="2800">
                <a:solidFill>
                  <a:schemeClr val="tx1"/>
                </a:solidFill>
              </a:rPr>
              <a:t>Meaning of Takaful</a:t>
            </a:r>
          </a:p>
        </p:txBody>
      </p:sp>
      <p:cxnSp>
        <p:nvCxnSpPr>
          <p:cNvPr id="76" name="Straight Connector 75">
            <a:extLst>
              <a:ext uri="{FF2B5EF4-FFF2-40B4-BE49-F238E27FC236}">
                <a16:creationId xmlns:a16="http://schemas.microsoft.com/office/drawing/2014/main" id="{A1CED323-FAF0-4E0B-8717-FC1F468A28F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7225"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222211" name="Rectangle 3">
            <a:extLst>
              <a:ext uri="{FF2B5EF4-FFF2-40B4-BE49-F238E27FC236}">
                <a16:creationId xmlns:a16="http://schemas.microsoft.com/office/drawing/2014/main" id="{6C202671-1695-49A8-BC0A-18E83BECDD9C}"/>
              </a:ext>
            </a:extLst>
          </p:cNvPr>
          <p:cNvSpPr>
            <a:spLocks noGrp="1" noChangeArrowheads="1"/>
          </p:cNvSpPr>
          <p:nvPr>
            <p:ph idx="1"/>
          </p:nvPr>
        </p:nvSpPr>
        <p:spPr>
          <a:xfrm>
            <a:off x="3860063" y="1218475"/>
            <a:ext cx="4560037" cy="4421051"/>
          </a:xfrm>
          <a:effectLst/>
        </p:spPr>
        <p:txBody>
          <a:bodyPr>
            <a:normAutofit/>
          </a:bodyPr>
          <a:lstStyle/>
          <a:p>
            <a:r>
              <a:rPr lang="en-US" altLang="en-KE" sz="1400" b="1"/>
              <a:t>Takaful comes from the Arabic root-word ‘kafala’ — guarantee.</a:t>
            </a:r>
          </a:p>
          <a:p>
            <a:pPr>
              <a:buFont typeface="Wingdings" panose="05000000000000000000" pitchFamily="2" charset="2"/>
              <a:buNone/>
            </a:pPr>
            <a:endParaRPr lang="en-US" altLang="en-KE" sz="1400" b="1"/>
          </a:p>
          <a:p>
            <a:r>
              <a:rPr lang="en-US" altLang="en-KE" sz="1400" b="1"/>
              <a:t>Takaful means mutual protection and joint guarantee.</a:t>
            </a:r>
          </a:p>
          <a:p>
            <a:pPr>
              <a:buFont typeface="Wingdings" panose="05000000000000000000" pitchFamily="2" charset="2"/>
              <a:buNone/>
            </a:pPr>
            <a:endParaRPr lang="en-US" altLang="en-KE" sz="1400" b="1"/>
          </a:p>
          <a:p>
            <a:r>
              <a:rPr lang="en-US" altLang="en-KE" sz="1400" b="1"/>
              <a:t>Operationally, takaful refers to participants mutually contributing to a common fund with   the purpose of having mutual indemnity in the case of peril or loss.</a:t>
            </a:r>
          </a:p>
        </p:txBody>
      </p:sp>
      <p:pic>
        <p:nvPicPr>
          <p:cNvPr id="4" name="Picture 3" descr="A picture containing clipart&#10;&#10;Description automatically generated">
            <a:extLst>
              <a:ext uri="{FF2B5EF4-FFF2-40B4-BE49-F238E27FC236}">
                <a16:creationId xmlns:a16="http://schemas.microsoft.com/office/drawing/2014/main" id="{E93D0FA3-E6A6-4DF1-BF1D-DC9E4309F2B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140120" y="6460230"/>
            <a:ext cx="1003880" cy="397770"/>
          </a:xfrm>
          <a:prstGeom prst="rect">
            <a:avLst/>
          </a:prstGeom>
        </p:spPr>
      </p:pic>
    </p:spTree>
  </p:cSld>
  <p:clrMapOvr>
    <a:masterClrMapping/>
  </p:clrMapOvr>
  <p:transition spd="slow">
    <p:cover dir="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089A69AF-D57B-49B4-886C-D4A5DC1944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138" name="Rectangle 2">
            <a:extLst>
              <a:ext uri="{FF2B5EF4-FFF2-40B4-BE49-F238E27FC236}">
                <a16:creationId xmlns:a16="http://schemas.microsoft.com/office/drawing/2014/main" id="{96AC41C8-B2AD-4B9C-AF3D-7B91AED2E2EC}"/>
              </a:ext>
            </a:extLst>
          </p:cNvPr>
          <p:cNvSpPr>
            <a:spLocks noGrp="1" noRot="1" noChangeArrowheads="1"/>
          </p:cNvSpPr>
          <p:nvPr>
            <p:ph type="title"/>
          </p:nvPr>
        </p:nvSpPr>
        <p:spPr>
          <a:xfrm>
            <a:off x="6324618" y="1303113"/>
            <a:ext cx="2529060" cy="4251775"/>
          </a:xfrm>
          <a:effectLst/>
        </p:spPr>
        <p:txBody>
          <a:bodyPr anchor="ctr">
            <a:normAutofit/>
          </a:bodyPr>
          <a:lstStyle/>
          <a:p>
            <a:r>
              <a:rPr lang="en-US" altLang="en-KE" sz="3700" dirty="0"/>
              <a:t>Reference — </a:t>
            </a:r>
            <a:br>
              <a:rPr lang="en-US" altLang="en-KE" sz="3700" dirty="0"/>
            </a:br>
            <a:r>
              <a:rPr lang="en-US" altLang="en-KE" sz="3700" dirty="0"/>
              <a:t>Al Quran: </a:t>
            </a:r>
          </a:p>
        </p:txBody>
      </p:sp>
      <p:sp useBgFill="1">
        <p:nvSpPr>
          <p:cNvPr id="74" name="Freeform: Shape 73">
            <a:extLst>
              <a:ext uri="{FF2B5EF4-FFF2-40B4-BE49-F238E27FC236}">
                <a16:creationId xmlns:a16="http://schemas.microsoft.com/office/drawing/2014/main" id="{68F2977E-E0AE-4EB4-A059-59E908EB86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57180" y="357180"/>
            <a:ext cx="6858002" cy="6143643"/>
          </a:xfrm>
          <a:custGeom>
            <a:avLst/>
            <a:gdLst>
              <a:gd name="connsiteX0" fmla="*/ 6858002 w 6858002"/>
              <a:gd name="connsiteY0" fmla="*/ 6080676 h 8191524"/>
              <a:gd name="connsiteX1" fmla="*/ 3829244 w 6858002"/>
              <a:gd name="connsiteY1" fmla="*/ 8068294 h 8191524"/>
              <a:gd name="connsiteX2" fmla="*/ 3827371 w 6858002"/>
              <a:gd name="connsiteY2" fmla="*/ 8069839 h 8191524"/>
              <a:gd name="connsiteX3" fmla="*/ 3824585 w 6858002"/>
              <a:gd name="connsiteY3" fmla="*/ 8071350 h 8191524"/>
              <a:gd name="connsiteX4" fmla="*/ 3798695 w 6858002"/>
              <a:gd name="connsiteY4" fmla="*/ 8088342 h 8191524"/>
              <a:gd name="connsiteX5" fmla="*/ 3785013 w 6858002"/>
              <a:gd name="connsiteY5" fmla="*/ 8092830 h 8191524"/>
              <a:gd name="connsiteX6" fmla="*/ 3706341 w 6858002"/>
              <a:gd name="connsiteY6" fmla="*/ 8135531 h 8191524"/>
              <a:gd name="connsiteX7" fmla="*/ 3429000 w 6858002"/>
              <a:gd name="connsiteY7" fmla="*/ 8191524 h 8191524"/>
              <a:gd name="connsiteX8" fmla="*/ 3151660 w 6858002"/>
              <a:gd name="connsiteY8" fmla="*/ 8135531 h 8191524"/>
              <a:gd name="connsiteX9" fmla="*/ 3072998 w 6858002"/>
              <a:gd name="connsiteY9" fmla="*/ 8092835 h 8191524"/>
              <a:gd name="connsiteX10" fmla="*/ 3059300 w 6858002"/>
              <a:gd name="connsiteY10" fmla="*/ 8088342 h 8191524"/>
              <a:gd name="connsiteX11" fmla="*/ 3033385 w 6858002"/>
              <a:gd name="connsiteY11" fmla="*/ 8071334 h 8191524"/>
              <a:gd name="connsiteX12" fmla="*/ 3030629 w 6858002"/>
              <a:gd name="connsiteY12" fmla="*/ 8069839 h 8191524"/>
              <a:gd name="connsiteX13" fmla="*/ 3028777 w 6858002"/>
              <a:gd name="connsiteY13" fmla="*/ 8068310 h 8191524"/>
              <a:gd name="connsiteX14" fmla="*/ 2 w 6858002"/>
              <a:gd name="connsiteY14" fmla="*/ 6080676 h 8191524"/>
              <a:gd name="connsiteX15" fmla="*/ 6858002 w 6858002"/>
              <a:gd name="connsiteY15" fmla="*/ 0 h 8191524"/>
              <a:gd name="connsiteX16" fmla="*/ 6858002 w 6858002"/>
              <a:gd name="connsiteY16" fmla="*/ 2634972 h 8191524"/>
              <a:gd name="connsiteX17" fmla="*/ 6858002 w 6858002"/>
              <a:gd name="connsiteY17" fmla="*/ 2984308 h 8191524"/>
              <a:gd name="connsiteX18" fmla="*/ 6858002 w 6858002"/>
              <a:gd name="connsiteY18" fmla="*/ 3291840 h 8191524"/>
              <a:gd name="connsiteX19" fmla="*/ 6858002 w 6858002"/>
              <a:gd name="connsiteY19" fmla="*/ 6080675 h 8191524"/>
              <a:gd name="connsiteX20" fmla="*/ 2 w 6858002"/>
              <a:gd name="connsiteY20" fmla="*/ 6080675 h 8191524"/>
              <a:gd name="connsiteX21" fmla="*/ 2 w 6858002"/>
              <a:gd name="connsiteY21" fmla="*/ 3291840 h 8191524"/>
              <a:gd name="connsiteX22" fmla="*/ 0 w 6858002"/>
              <a:gd name="connsiteY22" fmla="*/ 3291840 h 8191524"/>
              <a:gd name="connsiteX23" fmla="*/ 0 w 6858002"/>
              <a:gd name="connsiteY23" fmla="*/ 0 h 819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858002" h="8191524">
                <a:moveTo>
                  <a:pt x="6858002" y="6080676"/>
                </a:moveTo>
                <a:lnTo>
                  <a:pt x="3829244" y="8068294"/>
                </a:lnTo>
                <a:lnTo>
                  <a:pt x="3827371" y="8069839"/>
                </a:lnTo>
                <a:lnTo>
                  <a:pt x="3824585" y="8071350"/>
                </a:lnTo>
                <a:lnTo>
                  <a:pt x="3798695" y="8088342"/>
                </a:lnTo>
                <a:lnTo>
                  <a:pt x="3785013" y="8092830"/>
                </a:lnTo>
                <a:lnTo>
                  <a:pt x="3706341" y="8135531"/>
                </a:lnTo>
                <a:cubicBezTo>
                  <a:pt x="3621098" y="8171586"/>
                  <a:pt x="3527377" y="8191524"/>
                  <a:pt x="3429000" y="8191524"/>
                </a:cubicBezTo>
                <a:cubicBezTo>
                  <a:pt x="3330623" y="8191524"/>
                  <a:pt x="3236903" y="8171586"/>
                  <a:pt x="3151660" y="8135531"/>
                </a:cubicBezTo>
                <a:lnTo>
                  <a:pt x="3072998" y="8092835"/>
                </a:lnTo>
                <a:lnTo>
                  <a:pt x="3059300" y="8088342"/>
                </a:lnTo>
                <a:lnTo>
                  <a:pt x="3033385" y="8071334"/>
                </a:lnTo>
                <a:lnTo>
                  <a:pt x="3030629" y="8069839"/>
                </a:lnTo>
                <a:lnTo>
                  <a:pt x="3028777" y="8068310"/>
                </a:lnTo>
                <a:lnTo>
                  <a:pt x="2" y="6080676"/>
                </a:lnTo>
                <a:close/>
                <a:moveTo>
                  <a:pt x="6858002" y="0"/>
                </a:moveTo>
                <a:lnTo>
                  <a:pt x="6858002" y="2634972"/>
                </a:lnTo>
                <a:lnTo>
                  <a:pt x="6858002" y="2984308"/>
                </a:lnTo>
                <a:lnTo>
                  <a:pt x="6858002" y="3291840"/>
                </a:lnTo>
                <a:lnTo>
                  <a:pt x="6858002" y="6080675"/>
                </a:lnTo>
                <a:lnTo>
                  <a:pt x="2" y="6080675"/>
                </a:lnTo>
                <a:lnTo>
                  <a:pt x="2" y="3291840"/>
                </a:lnTo>
                <a:lnTo>
                  <a:pt x="0" y="3291840"/>
                </a:lnTo>
                <a:lnTo>
                  <a:pt x="0" y="0"/>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19139" name="Rectangle 3">
            <a:extLst>
              <a:ext uri="{FF2B5EF4-FFF2-40B4-BE49-F238E27FC236}">
                <a16:creationId xmlns:a16="http://schemas.microsoft.com/office/drawing/2014/main" id="{FE9804FB-3D10-4528-89E2-1B6B61F6A697}"/>
              </a:ext>
            </a:extLst>
          </p:cNvPr>
          <p:cNvSpPr>
            <a:spLocks noGrp="1" noChangeArrowheads="1"/>
          </p:cNvSpPr>
          <p:nvPr>
            <p:ph idx="1"/>
          </p:nvPr>
        </p:nvSpPr>
        <p:spPr>
          <a:xfrm>
            <a:off x="338635" y="978993"/>
            <a:ext cx="4373214" cy="4900014"/>
          </a:xfrm>
          <a:effectLst/>
        </p:spPr>
        <p:txBody>
          <a:bodyPr>
            <a:normAutofit/>
          </a:bodyPr>
          <a:lstStyle/>
          <a:p>
            <a:r>
              <a:rPr lang="en-US" altLang="en-KE" b="1" i="1"/>
              <a:t>“Help (ta’awan) one another in furthering virtue (birr) and Allah consciousness (taqwa) and do not help one another in furthering evil and enmity”. Al Maidah: verse 2 (5:2).</a:t>
            </a:r>
          </a:p>
          <a:p>
            <a:pPr>
              <a:buFont typeface="Wingdings" panose="05000000000000000000" pitchFamily="2" charset="2"/>
              <a:buNone/>
            </a:pPr>
            <a:endParaRPr lang="en-US" altLang="en-KE" b="1" i="1"/>
          </a:p>
          <a:p>
            <a:r>
              <a:rPr lang="en-US" altLang="en-KE" b="1"/>
              <a:t>Takaful is a form of mutual help (ta’awun) in furthering good/virtue by helping others who are in need / in hardship .</a:t>
            </a:r>
          </a:p>
        </p:txBody>
      </p:sp>
      <p:pic>
        <p:nvPicPr>
          <p:cNvPr id="4" name="Picture 3" descr="A picture containing clipart&#10;&#10;Description automatically generated">
            <a:extLst>
              <a:ext uri="{FF2B5EF4-FFF2-40B4-BE49-F238E27FC236}">
                <a16:creationId xmlns:a16="http://schemas.microsoft.com/office/drawing/2014/main" id="{1C13C535-A591-41D0-B2BC-8D6CF796884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140120" y="6460230"/>
            <a:ext cx="1003880" cy="397770"/>
          </a:xfrm>
          <a:prstGeom prst="rect">
            <a:avLst/>
          </a:prstGeom>
        </p:spPr>
      </p:pic>
    </p:spTree>
  </p:cSld>
  <p:clrMapOvr>
    <a:masterClrMapping/>
  </p:clrMapOvr>
  <p:transition spd="slow">
    <p:cover dir="ld"/>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9A69AF-D57B-49B4-886C-D4A5DC1944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CABDC08D-6093-4397-92D4-54D00E2BB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345293" y="1345293"/>
            <a:ext cx="6858000" cy="4167414"/>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21186" name="Rectangle 2">
            <a:extLst>
              <a:ext uri="{FF2B5EF4-FFF2-40B4-BE49-F238E27FC236}">
                <a16:creationId xmlns:a16="http://schemas.microsoft.com/office/drawing/2014/main" id="{9A9A1AC8-BC42-49CC-92F0-9785EBE0087B}"/>
              </a:ext>
            </a:extLst>
          </p:cNvPr>
          <p:cNvSpPr>
            <a:spLocks noGrp="1" noRot="1" noChangeArrowheads="1"/>
          </p:cNvSpPr>
          <p:nvPr>
            <p:ph type="title"/>
          </p:nvPr>
        </p:nvSpPr>
        <p:spPr>
          <a:xfrm>
            <a:off x="338636" y="1734857"/>
            <a:ext cx="2824112" cy="3388287"/>
          </a:xfrm>
        </p:spPr>
        <p:txBody>
          <a:bodyPr anchor="ctr">
            <a:normAutofit/>
          </a:bodyPr>
          <a:lstStyle/>
          <a:p>
            <a:r>
              <a:rPr lang="en-US" altLang="en-KE"/>
              <a:t>Reference – Hadith:</a:t>
            </a:r>
          </a:p>
        </p:txBody>
      </p:sp>
      <p:sp>
        <p:nvSpPr>
          <p:cNvPr id="221187" name="Rectangle 3">
            <a:extLst>
              <a:ext uri="{FF2B5EF4-FFF2-40B4-BE49-F238E27FC236}">
                <a16:creationId xmlns:a16="http://schemas.microsoft.com/office/drawing/2014/main" id="{A93E654A-B382-40BA-B00D-2874EF889EBB}"/>
              </a:ext>
            </a:extLst>
          </p:cNvPr>
          <p:cNvSpPr>
            <a:spLocks noGrp="1" noChangeArrowheads="1"/>
          </p:cNvSpPr>
          <p:nvPr>
            <p:ph idx="1"/>
          </p:nvPr>
        </p:nvSpPr>
        <p:spPr>
          <a:xfrm>
            <a:off x="4506051" y="978993"/>
            <a:ext cx="4023913" cy="4900014"/>
          </a:xfrm>
          <a:effectLst/>
        </p:spPr>
        <p:txBody>
          <a:bodyPr>
            <a:normAutofit/>
          </a:bodyPr>
          <a:lstStyle/>
          <a:p>
            <a:endParaRPr lang="en-US" altLang="en-KE" i="1"/>
          </a:p>
          <a:p>
            <a:r>
              <a:rPr lang="en-US" altLang="en-KE" b="1" i="1"/>
              <a:t>“tie the camel first, then submit (tawakkal) to the will of Allah”</a:t>
            </a:r>
            <a:r>
              <a:rPr lang="en-US" altLang="en-KE" b="1"/>
              <a:t> </a:t>
            </a:r>
          </a:p>
          <a:p>
            <a:pPr>
              <a:buFont typeface="Wingdings" panose="05000000000000000000" pitchFamily="2" charset="2"/>
              <a:buNone/>
            </a:pPr>
            <a:r>
              <a:rPr lang="en-US" altLang="en-KE" b="1"/>
              <a:t>   The hadith implied a strategy to mitigate/reduce risk.</a:t>
            </a:r>
          </a:p>
          <a:p>
            <a:r>
              <a:rPr lang="en-US" altLang="en-KE" b="1"/>
              <a:t>Takaful provides a strategy of risk mitigation/reduction by virtue of collective risk taking that distributes risks and losses to a large number of participants. This mitigates the otherwise very damaging losses, if borne individually. </a:t>
            </a:r>
          </a:p>
        </p:txBody>
      </p:sp>
      <p:pic>
        <p:nvPicPr>
          <p:cNvPr id="4" name="Picture 3" descr="A picture containing clipart&#10;&#10;Description automatically generated">
            <a:extLst>
              <a:ext uri="{FF2B5EF4-FFF2-40B4-BE49-F238E27FC236}">
                <a16:creationId xmlns:a16="http://schemas.microsoft.com/office/drawing/2014/main" id="{3B1F40D6-A266-42E8-9268-A5FCA7711D0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140120" y="6460230"/>
            <a:ext cx="1003880" cy="397770"/>
          </a:xfrm>
          <a:prstGeom prst="rect">
            <a:avLst/>
          </a:prstGeom>
        </p:spPr>
      </p:pic>
    </p:spTree>
  </p:cSld>
  <p:clrMapOvr>
    <a:masterClrMapping/>
  </p:clrMapOvr>
  <p:transition spd="slow">
    <p:cover dir="l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44770" name="Rectangle 2">
            <a:extLst>
              <a:ext uri="{FF2B5EF4-FFF2-40B4-BE49-F238E27FC236}">
                <a16:creationId xmlns:a16="http://schemas.microsoft.com/office/drawing/2014/main" id="{FCC5B240-3550-40C2-BB1F-3D82A553912E}"/>
              </a:ext>
            </a:extLst>
          </p:cNvPr>
          <p:cNvSpPr>
            <a:spLocks noGrp="1" noRot="1" noChangeArrowheads="1"/>
          </p:cNvSpPr>
          <p:nvPr>
            <p:ph type="title"/>
          </p:nvPr>
        </p:nvSpPr>
        <p:spPr>
          <a:xfrm>
            <a:off x="607500" y="447188"/>
            <a:ext cx="7928998" cy="970450"/>
          </a:xfrm>
        </p:spPr>
        <p:txBody>
          <a:bodyPr>
            <a:normAutofit/>
          </a:bodyPr>
          <a:lstStyle/>
          <a:p>
            <a:pPr>
              <a:lnSpc>
                <a:spcPct val="90000"/>
              </a:lnSpc>
            </a:pPr>
            <a:r>
              <a:rPr lang="en-US" altLang="en-KE" sz="2800"/>
              <a:t>Declaration by Shariah scholars rendering conventional insurance un-Islamic</a:t>
            </a:r>
          </a:p>
        </p:txBody>
      </p:sp>
      <p:pic>
        <p:nvPicPr>
          <p:cNvPr id="4" name="Picture 3" descr="A picture containing clipart&#10;&#10;Description automatically generated">
            <a:extLst>
              <a:ext uri="{FF2B5EF4-FFF2-40B4-BE49-F238E27FC236}">
                <a16:creationId xmlns:a16="http://schemas.microsoft.com/office/drawing/2014/main" id="{79B7C859-E16A-42FF-9E62-A2F7D54E994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140120" y="6460230"/>
            <a:ext cx="1003880" cy="397770"/>
          </a:xfrm>
          <a:prstGeom prst="rect">
            <a:avLst/>
          </a:prstGeom>
        </p:spPr>
      </p:pic>
      <p:graphicFrame>
        <p:nvGraphicFramePr>
          <p:cNvPr id="544775" name="Rectangle 3">
            <a:extLst>
              <a:ext uri="{FF2B5EF4-FFF2-40B4-BE49-F238E27FC236}">
                <a16:creationId xmlns:a16="http://schemas.microsoft.com/office/drawing/2014/main" id="{AA24E7DF-7B10-4F3D-8E37-B2EAFB9242FB}"/>
              </a:ext>
            </a:extLst>
          </p:cNvPr>
          <p:cNvGraphicFramePr>
            <a:graphicFrameLocks noGrp="1"/>
          </p:cNvGraphicFramePr>
          <p:nvPr>
            <p:ph idx="1"/>
            <p:extLst>
              <p:ext uri="{D42A27DB-BD31-4B8C-83A1-F6EECF244321}">
                <p14:modId xmlns:p14="http://schemas.microsoft.com/office/powerpoint/2010/main" val="2008238087"/>
              </p:ext>
            </p:extLst>
          </p:nvPr>
        </p:nvGraphicFramePr>
        <p:xfrm>
          <a:off x="614362" y="2494722"/>
          <a:ext cx="7915275" cy="3364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ll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95266" name="Rectangle 2">
            <a:extLst>
              <a:ext uri="{FF2B5EF4-FFF2-40B4-BE49-F238E27FC236}">
                <a16:creationId xmlns:a16="http://schemas.microsoft.com/office/drawing/2014/main" id="{B8FA2F90-29D3-4EFD-9C09-5D7412E0FC89}"/>
              </a:ext>
            </a:extLst>
          </p:cNvPr>
          <p:cNvSpPr>
            <a:spLocks noGrp="1" noRot="1" noChangeArrowheads="1"/>
          </p:cNvSpPr>
          <p:nvPr>
            <p:ph type="title"/>
          </p:nvPr>
        </p:nvSpPr>
        <p:spPr>
          <a:xfrm>
            <a:off x="607500" y="447188"/>
            <a:ext cx="7928998" cy="970450"/>
          </a:xfrm>
        </p:spPr>
        <p:txBody>
          <a:bodyPr>
            <a:normAutofit/>
          </a:bodyPr>
          <a:lstStyle/>
          <a:p>
            <a:pPr>
              <a:lnSpc>
                <a:spcPct val="90000"/>
              </a:lnSpc>
            </a:pPr>
            <a:r>
              <a:rPr lang="en-US" altLang="en-KE" sz="3100"/>
              <a:t>Judicial Opinions and Fatwas confirming validity of Takaful</a:t>
            </a:r>
          </a:p>
        </p:txBody>
      </p:sp>
      <p:pic>
        <p:nvPicPr>
          <p:cNvPr id="4" name="Picture 3" descr="A picture containing clipart&#10;&#10;Description automatically generated">
            <a:extLst>
              <a:ext uri="{FF2B5EF4-FFF2-40B4-BE49-F238E27FC236}">
                <a16:creationId xmlns:a16="http://schemas.microsoft.com/office/drawing/2014/main" id="{33A65678-2054-4056-801D-267E051F32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140120" y="6460230"/>
            <a:ext cx="1003880" cy="397770"/>
          </a:xfrm>
          <a:prstGeom prst="rect">
            <a:avLst/>
          </a:prstGeom>
        </p:spPr>
      </p:pic>
      <p:graphicFrame>
        <p:nvGraphicFramePr>
          <p:cNvPr id="395269" name="Rectangle 3">
            <a:extLst>
              <a:ext uri="{FF2B5EF4-FFF2-40B4-BE49-F238E27FC236}">
                <a16:creationId xmlns:a16="http://schemas.microsoft.com/office/drawing/2014/main" id="{9FF64F8D-464C-4D64-BFED-825D07236F64}"/>
              </a:ext>
            </a:extLst>
          </p:cNvPr>
          <p:cNvGraphicFramePr>
            <a:graphicFrameLocks noGrp="1"/>
          </p:cNvGraphicFramePr>
          <p:nvPr>
            <p:ph idx="1"/>
            <p:extLst>
              <p:ext uri="{D42A27DB-BD31-4B8C-83A1-F6EECF244321}">
                <p14:modId xmlns:p14="http://schemas.microsoft.com/office/powerpoint/2010/main" val="4082471476"/>
              </p:ext>
            </p:extLst>
          </p:nvPr>
        </p:nvGraphicFramePr>
        <p:xfrm>
          <a:off x="614362" y="2494722"/>
          <a:ext cx="7915275" cy="3364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sh dir="d"/>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B2B82547-2424-4E7A-A98B-75206EE730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23">
            <a:extLst>
              <a:ext uri="{FF2B5EF4-FFF2-40B4-BE49-F238E27FC236}">
                <a16:creationId xmlns:a16="http://schemas.microsoft.com/office/drawing/2014/main" id="{5109BC2F-9616-4D7D-9E98-57898009A8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7753"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496642" name="Rectangle 2">
            <a:extLst>
              <a:ext uri="{FF2B5EF4-FFF2-40B4-BE49-F238E27FC236}">
                <a16:creationId xmlns:a16="http://schemas.microsoft.com/office/drawing/2014/main" id="{A354FE90-EA69-4F97-89B7-F368D0D1843E}"/>
              </a:ext>
            </a:extLst>
          </p:cNvPr>
          <p:cNvSpPr>
            <a:spLocks noGrp="1" noRot="1" noChangeArrowheads="1"/>
          </p:cNvSpPr>
          <p:nvPr>
            <p:ph type="title"/>
          </p:nvPr>
        </p:nvSpPr>
        <p:spPr>
          <a:xfrm>
            <a:off x="481315" y="1687286"/>
            <a:ext cx="2452097" cy="3978017"/>
          </a:xfrm>
        </p:spPr>
        <p:txBody>
          <a:bodyPr anchor="t">
            <a:normAutofit/>
          </a:bodyPr>
          <a:lstStyle/>
          <a:p>
            <a:r>
              <a:rPr lang="en-US" altLang="en-KE" sz="3500"/>
              <a:t>Fiqh Academy Resolution 1985</a:t>
            </a:r>
          </a:p>
        </p:txBody>
      </p:sp>
      <p:pic>
        <p:nvPicPr>
          <p:cNvPr id="4" name="Picture 3" descr="A picture containing clipart&#10;&#10;Description automatically generated">
            <a:extLst>
              <a:ext uri="{FF2B5EF4-FFF2-40B4-BE49-F238E27FC236}">
                <a16:creationId xmlns:a16="http://schemas.microsoft.com/office/drawing/2014/main" id="{36C076FD-022A-4C1C-96DE-93D6D46A3C6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40120" y="6460230"/>
            <a:ext cx="1003880" cy="397770"/>
          </a:xfrm>
          <a:prstGeom prst="rect">
            <a:avLst/>
          </a:prstGeom>
        </p:spPr>
      </p:pic>
      <p:graphicFrame>
        <p:nvGraphicFramePr>
          <p:cNvPr id="496645" name="Rectangle 3">
            <a:extLst>
              <a:ext uri="{FF2B5EF4-FFF2-40B4-BE49-F238E27FC236}">
                <a16:creationId xmlns:a16="http://schemas.microsoft.com/office/drawing/2014/main" id="{4E31649B-F530-4CDF-B18E-92E6BA247383}"/>
              </a:ext>
            </a:extLst>
          </p:cNvPr>
          <p:cNvGraphicFramePr>
            <a:graphicFrameLocks noGrp="1"/>
          </p:cNvGraphicFramePr>
          <p:nvPr>
            <p:ph idx="1"/>
            <p:extLst>
              <p:ext uri="{D42A27DB-BD31-4B8C-83A1-F6EECF244321}">
                <p14:modId xmlns:p14="http://schemas.microsoft.com/office/powerpoint/2010/main" val="3101228058"/>
              </p:ext>
            </p:extLst>
          </p:nvPr>
        </p:nvGraphicFramePr>
        <p:xfrm>
          <a:off x="4131615" y="965200"/>
          <a:ext cx="4296258" cy="49029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push dir="d"/>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5C44DBB-AD7C-4682-B258-6367305D20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746" name="Rectangle 2">
            <a:extLst>
              <a:ext uri="{FF2B5EF4-FFF2-40B4-BE49-F238E27FC236}">
                <a16:creationId xmlns:a16="http://schemas.microsoft.com/office/drawing/2014/main" id="{696EE592-A146-42C7-ABC5-C0B197F4D3A1}"/>
              </a:ext>
            </a:extLst>
          </p:cNvPr>
          <p:cNvSpPr>
            <a:spLocks noGrp="1" noRot="1" noChangeArrowheads="1"/>
          </p:cNvSpPr>
          <p:nvPr>
            <p:ph type="title"/>
          </p:nvPr>
        </p:nvSpPr>
        <p:spPr>
          <a:xfrm>
            <a:off x="723900" y="1218476"/>
            <a:ext cx="2390488" cy="4421050"/>
          </a:xfrm>
          <a:effectLst/>
        </p:spPr>
        <p:txBody>
          <a:bodyPr anchor="ctr">
            <a:normAutofit/>
          </a:bodyPr>
          <a:lstStyle/>
          <a:p>
            <a:pPr algn="r"/>
            <a:r>
              <a:rPr lang="en-US" altLang="en-KE" sz="2800">
                <a:solidFill>
                  <a:schemeClr val="tx1"/>
                </a:solidFill>
              </a:rPr>
              <a:t>Basic Elements of Takaful</a:t>
            </a:r>
          </a:p>
        </p:txBody>
      </p:sp>
      <p:cxnSp>
        <p:nvCxnSpPr>
          <p:cNvPr id="543753" name="Straight Connector 73">
            <a:extLst>
              <a:ext uri="{FF2B5EF4-FFF2-40B4-BE49-F238E27FC236}">
                <a16:creationId xmlns:a16="http://schemas.microsoft.com/office/drawing/2014/main" id="{A1CED323-FAF0-4E0B-8717-FC1F468A28F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7225"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543747" name="Rectangle 3">
            <a:extLst>
              <a:ext uri="{FF2B5EF4-FFF2-40B4-BE49-F238E27FC236}">
                <a16:creationId xmlns:a16="http://schemas.microsoft.com/office/drawing/2014/main" id="{114144BC-1366-4836-BC7A-BB2448DE94D1}"/>
              </a:ext>
            </a:extLst>
          </p:cNvPr>
          <p:cNvSpPr>
            <a:spLocks noGrp="1" noChangeArrowheads="1"/>
          </p:cNvSpPr>
          <p:nvPr>
            <p:ph idx="1"/>
          </p:nvPr>
        </p:nvSpPr>
        <p:spPr>
          <a:xfrm>
            <a:off x="3860063" y="1218475"/>
            <a:ext cx="4560037" cy="4421051"/>
          </a:xfrm>
          <a:effectLst/>
        </p:spPr>
        <p:txBody>
          <a:bodyPr>
            <a:normAutofit/>
          </a:bodyPr>
          <a:lstStyle/>
          <a:p>
            <a:r>
              <a:rPr lang="en-US" altLang="en-KE" sz="1400" b="1"/>
              <a:t>Mutuality and cooperation. </a:t>
            </a:r>
          </a:p>
          <a:p>
            <a:r>
              <a:rPr lang="en-US" altLang="en-KE" sz="1400" b="1"/>
              <a:t>Takaful contract pertains to </a:t>
            </a:r>
            <a:r>
              <a:rPr lang="en-US" altLang="en-KE" sz="1400" b="1" i="1"/>
              <a:t>Tabarru’at</a:t>
            </a:r>
            <a:r>
              <a:rPr lang="en-US" altLang="en-KE" sz="1400" b="1"/>
              <a:t> as against </a:t>
            </a:r>
            <a:r>
              <a:rPr lang="en-US" altLang="en-KE" sz="1400" b="1" i="1"/>
              <a:t>mu’awadat </a:t>
            </a:r>
            <a:r>
              <a:rPr lang="en-US" altLang="en-KE" sz="1400" b="1"/>
              <a:t>in case of conventional insurance.</a:t>
            </a:r>
            <a:endParaRPr lang="en-US" altLang="en-KE" sz="1400" b="1" i="1"/>
          </a:p>
          <a:p>
            <a:r>
              <a:rPr lang="en-US" altLang="en-KE" sz="1400" b="1"/>
              <a:t>Payments made with the intention of Tabarru </a:t>
            </a:r>
            <a:r>
              <a:rPr lang="en-US" altLang="en-KE" sz="1400" b="1" i="1"/>
              <a:t>(contribution)</a:t>
            </a:r>
          </a:p>
          <a:p>
            <a:r>
              <a:rPr lang="en-US" altLang="en-KE" sz="1400" b="1"/>
              <a:t>Eliminates the elements of Gharrar, Maisir and Riba.</a:t>
            </a:r>
          </a:p>
          <a:p>
            <a:r>
              <a:rPr lang="en-US" altLang="en-KE" sz="1400" b="1"/>
              <a:t>Wakalah/Modarabah basis of operations.</a:t>
            </a:r>
          </a:p>
          <a:p>
            <a:r>
              <a:rPr lang="en-US" altLang="en-KE" sz="1400" b="1"/>
              <a:t>Joint Guarantee / Indemnity amongst participants – shared responsibility.</a:t>
            </a:r>
          </a:p>
          <a:p>
            <a:r>
              <a:rPr lang="en-US" altLang="en-KE" sz="1400" b="1"/>
              <a:t>Constitution of separate “Participants’ Takaful Fund”.</a:t>
            </a:r>
          </a:p>
          <a:p>
            <a:r>
              <a:rPr lang="en-US" altLang="en-KE" sz="1400" b="1"/>
              <a:t>Constitution of “Shariah Supervisory Board.” </a:t>
            </a:r>
          </a:p>
          <a:p>
            <a:r>
              <a:rPr lang="en-US" altLang="en-KE" sz="1400" b="1"/>
              <a:t>Investments as per Shariah.</a:t>
            </a:r>
          </a:p>
          <a:p>
            <a:pPr>
              <a:buFont typeface="Wingdings" panose="05000000000000000000" pitchFamily="2" charset="2"/>
              <a:buNone/>
            </a:pPr>
            <a:endParaRPr lang="en-US" altLang="en-KE" sz="1400" b="1"/>
          </a:p>
        </p:txBody>
      </p:sp>
      <p:pic>
        <p:nvPicPr>
          <p:cNvPr id="4" name="Picture 3" descr="A picture containing clipart&#10;&#10;Description automatically generated">
            <a:extLst>
              <a:ext uri="{FF2B5EF4-FFF2-40B4-BE49-F238E27FC236}">
                <a16:creationId xmlns:a16="http://schemas.microsoft.com/office/drawing/2014/main" id="{BE9BD9DC-18DB-4F69-8904-D94D18829E3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140120" y="6460230"/>
            <a:ext cx="1003880" cy="397770"/>
          </a:xfrm>
          <a:prstGeom prst="rect">
            <a:avLst/>
          </a:prstGeom>
        </p:spPr>
      </p:pic>
    </p:spTree>
  </p:cSld>
  <p:clrMapOvr>
    <a:masterClrMapping/>
  </p:clrMapOvr>
  <p:transition spd="slow">
    <p:cover dir="d"/>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B2B82547-2424-4E7A-A98B-75206EE730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23">
            <a:extLst>
              <a:ext uri="{FF2B5EF4-FFF2-40B4-BE49-F238E27FC236}">
                <a16:creationId xmlns:a16="http://schemas.microsoft.com/office/drawing/2014/main" id="{5109BC2F-9616-4D7D-9E98-57898009A8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7753"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396290" name="Rectangle 2">
            <a:extLst>
              <a:ext uri="{FF2B5EF4-FFF2-40B4-BE49-F238E27FC236}">
                <a16:creationId xmlns:a16="http://schemas.microsoft.com/office/drawing/2014/main" id="{CB207E4C-C7FA-4738-85EB-4A8D120276CA}"/>
              </a:ext>
            </a:extLst>
          </p:cNvPr>
          <p:cNvSpPr>
            <a:spLocks noGrp="1" noRot="1" noChangeArrowheads="1"/>
          </p:cNvSpPr>
          <p:nvPr>
            <p:ph type="title"/>
          </p:nvPr>
        </p:nvSpPr>
        <p:spPr>
          <a:xfrm>
            <a:off x="481315" y="1687286"/>
            <a:ext cx="2452097" cy="3978017"/>
          </a:xfrm>
        </p:spPr>
        <p:txBody>
          <a:bodyPr anchor="t">
            <a:normAutofit/>
          </a:bodyPr>
          <a:lstStyle/>
          <a:p>
            <a:r>
              <a:rPr lang="en-GB" altLang="en-KE" sz="3800"/>
              <a:t>Main drivers of Takaful</a:t>
            </a:r>
          </a:p>
        </p:txBody>
      </p:sp>
      <p:pic>
        <p:nvPicPr>
          <p:cNvPr id="4" name="Picture 3" descr="A picture containing clipart&#10;&#10;Description automatically generated">
            <a:extLst>
              <a:ext uri="{FF2B5EF4-FFF2-40B4-BE49-F238E27FC236}">
                <a16:creationId xmlns:a16="http://schemas.microsoft.com/office/drawing/2014/main" id="{6561AD24-696A-48D7-A6F6-3618C54FBF8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40120" y="6460230"/>
            <a:ext cx="1003880" cy="397770"/>
          </a:xfrm>
          <a:prstGeom prst="rect">
            <a:avLst/>
          </a:prstGeom>
        </p:spPr>
      </p:pic>
      <p:graphicFrame>
        <p:nvGraphicFramePr>
          <p:cNvPr id="396293" name="Rectangle 3">
            <a:extLst>
              <a:ext uri="{FF2B5EF4-FFF2-40B4-BE49-F238E27FC236}">
                <a16:creationId xmlns:a16="http://schemas.microsoft.com/office/drawing/2014/main" id="{4F7365D5-DC49-419B-8CF2-342AD2A093AA}"/>
              </a:ext>
            </a:extLst>
          </p:cNvPr>
          <p:cNvGraphicFramePr>
            <a:graphicFrameLocks noGrp="1"/>
          </p:cNvGraphicFramePr>
          <p:nvPr>
            <p:ph idx="1"/>
            <p:extLst>
              <p:ext uri="{D42A27DB-BD31-4B8C-83A1-F6EECF244321}">
                <p14:modId xmlns:p14="http://schemas.microsoft.com/office/powerpoint/2010/main" val="2074796023"/>
              </p:ext>
            </p:extLst>
          </p:nvPr>
        </p:nvGraphicFramePr>
        <p:xfrm>
          <a:off x="4131615" y="965200"/>
          <a:ext cx="4296258" cy="49029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push dir="r"/>
  </p:transition>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455CB6FB-D2B2-4402-8F5D-AC4F98A6B3A4}"/>
              </a:ext>
            </a:extLst>
          </p:cNvPr>
          <p:cNvSpPr>
            <a:spLocks noGrp="1" noRot="1" noChangeArrowheads="1"/>
          </p:cNvSpPr>
          <p:nvPr>
            <p:ph type="title"/>
          </p:nvPr>
        </p:nvSpPr>
        <p:spPr>
          <a:xfrm>
            <a:off x="0" y="76200"/>
            <a:ext cx="9144000" cy="763588"/>
          </a:xfrm>
        </p:spPr>
        <p:txBody>
          <a:bodyPr/>
          <a:lstStyle/>
          <a:p>
            <a:r>
              <a:rPr lang="en-US" altLang="en-KE" sz="2800">
                <a:solidFill>
                  <a:srgbClr val="00FFFF"/>
                </a:solidFill>
              </a:rPr>
              <a:t>Comparing Takaful to Conventional Insurance</a:t>
            </a:r>
            <a:r>
              <a:rPr lang="en-US" altLang="en-KE">
                <a:solidFill>
                  <a:srgbClr val="00FFFF"/>
                </a:solidFill>
              </a:rPr>
              <a:t/>
            </a:r>
            <a:br>
              <a:rPr lang="en-US" altLang="en-KE">
                <a:solidFill>
                  <a:srgbClr val="00FFFF"/>
                </a:solidFill>
              </a:rPr>
            </a:br>
            <a:endParaRPr lang="en-US" altLang="en-KE" sz="1800">
              <a:solidFill>
                <a:srgbClr val="00FFFF"/>
              </a:solidFill>
            </a:endParaRPr>
          </a:p>
        </p:txBody>
      </p:sp>
      <p:graphicFrame>
        <p:nvGraphicFramePr>
          <p:cNvPr id="183520" name="Group 224">
            <a:extLst>
              <a:ext uri="{FF2B5EF4-FFF2-40B4-BE49-F238E27FC236}">
                <a16:creationId xmlns:a16="http://schemas.microsoft.com/office/drawing/2014/main" id="{08081F50-F027-4B1F-A42A-7D88F58849AD}"/>
              </a:ext>
            </a:extLst>
          </p:cNvPr>
          <p:cNvGraphicFramePr>
            <a:graphicFrameLocks noGrp="1"/>
          </p:cNvGraphicFramePr>
          <p:nvPr>
            <p:ph type="tbl" idx="1"/>
          </p:nvPr>
        </p:nvGraphicFramePr>
        <p:xfrm>
          <a:off x="152400" y="609600"/>
          <a:ext cx="8763000" cy="5522408"/>
        </p:xfrm>
        <a:graphic>
          <a:graphicData uri="http://schemas.openxmlformats.org/drawingml/2006/table">
            <a:tbl>
              <a:tblPr/>
              <a:tblGrid>
                <a:gridCol w="2362200">
                  <a:extLst>
                    <a:ext uri="{9D8B030D-6E8A-4147-A177-3AD203B41FA5}">
                      <a16:colId xmlns:a16="http://schemas.microsoft.com/office/drawing/2014/main" val="3847171813"/>
                    </a:ext>
                  </a:extLst>
                </a:gridCol>
                <a:gridCol w="3505200">
                  <a:extLst>
                    <a:ext uri="{9D8B030D-6E8A-4147-A177-3AD203B41FA5}">
                      <a16:colId xmlns:a16="http://schemas.microsoft.com/office/drawing/2014/main" val="2937782826"/>
                    </a:ext>
                  </a:extLst>
                </a:gridCol>
                <a:gridCol w="2895600">
                  <a:extLst>
                    <a:ext uri="{9D8B030D-6E8A-4147-A177-3AD203B41FA5}">
                      <a16:colId xmlns:a16="http://schemas.microsoft.com/office/drawing/2014/main" val="1051728328"/>
                    </a:ext>
                  </a:extLst>
                </a:gridCol>
              </a:tblGrid>
              <a:tr h="576263">
                <a:tc>
                  <a:txBody>
                    <a:bodyPr/>
                    <a:lstStyle>
                      <a:lvl1pPr algn="l">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lgn="l">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lgn="l">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lgn="l">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lgn="l">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KE" sz="2400" b="1" i="0" u="none" strike="noStrike" cap="none" normalizeH="0" baseline="0">
                          <a:ln>
                            <a:noFill/>
                          </a:ln>
                          <a:solidFill>
                            <a:srgbClr val="00FFFF"/>
                          </a:solidFill>
                          <a:effectLst>
                            <a:outerShdw blurRad="38100" dist="38100" dir="2700000" algn="tl">
                              <a:srgbClr val="000000"/>
                            </a:outerShdw>
                          </a:effectLst>
                          <a:latin typeface="Garamond" panose="02020404030301010803" pitchFamily="18" charset="0"/>
                        </a:rPr>
                        <a:t>Issue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lgn="l">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lgn="l">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lgn="l">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lgn="l">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KE" sz="2400" b="1" i="0" u="none" strike="noStrike" cap="none" normalizeH="0" baseline="0">
                          <a:ln>
                            <a:noFill/>
                          </a:ln>
                          <a:solidFill>
                            <a:srgbClr val="00FFFF"/>
                          </a:solidFill>
                          <a:effectLst>
                            <a:outerShdw blurRad="38100" dist="38100" dir="2700000" algn="tl">
                              <a:srgbClr val="000000"/>
                            </a:outerShdw>
                          </a:effectLst>
                          <a:latin typeface="Garamond" panose="02020404030301010803" pitchFamily="18" charset="0"/>
                        </a:rPr>
                        <a:t>Conventional Insurance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lgn="l">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lgn="l">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lgn="l">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lgn="l">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KE" sz="2400" b="1" i="0" u="none" strike="noStrike" cap="none" normalizeH="0" baseline="0">
                          <a:ln>
                            <a:noFill/>
                          </a:ln>
                          <a:solidFill>
                            <a:srgbClr val="00FFFF"/>
                          </a:solidFill>
                          <a:effectLst>
                            <a:outerShdw blurRad="38100" dist="38100" dir="2700000" algn="tl">
                              <a:srgbClr val="000000"/>
                            </a:outerShdw>
                          </a:effectLst>
                          <a:latin typeface="Garamond" panose="02020404030301010803" pitchFamily="18" charset="0"/>
                        </a:rPr>
                        <a:t>Takaful</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4112677252"/>
                  </a:ext>
                </a:extLst>
              </a:tr>
              <a:tr h="338138">
                <a:tc>
                  <a:txBody>
                    <a:bodyPr/>
                    <a:lstStyle>
                      <a:lvl1pPr algn="l">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lgn="l">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lgn="l">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lgn="l">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lgn="l">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KE" sz="1600" b="1" i="0" u="none" strike="noStrike" cap="none" normalizeH="0" baseline="0">
                          <a:ln>
                            <a:noFill/>
                          </a:ln>
                          <a:solidFill>
                            <a:srgbClr val="00FFFF"/>
                          </a:solidFill>
                          <a:effectLst>
                            <a:outerShdw blurRad="38100" dist="38100" dir="2700000" algn="tl">
                              <a:srgbClr val="000000"/>
                            </a:outerShdw>
                          </a:effectLst>
                          <a:latin typeface="Times New Roman" panose="02020603050405020304" pitchFamily="18" charset="0"/>
                        </a:rPr>
                        <a:t>Organization Principle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lgn="l">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lgn="l">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lgn="l">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lgn="l">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KE" sz="1600" b="1"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rPr>
                        <a:t>Profit for shareholders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lgn="l">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lgn="l">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lgn="l">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lgn="l">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KE" sz="1600" b="1"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rPr>
                        <a:t>Mutual for participants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2963728526"/>
                  </a:ext>
                </a:extLst>
              </a:tr>
              <a:tr h="381000">
                <a:tc>
                  <a:txBody>
                    <a:bodyPr/>
                    <a:lstStyle>
                      <a:lvl1pPr algn="l">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lgn="l">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lgn="l">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lgn="l">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lgn="l">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KE" sz="1600" b="1" i="0" u="none" strike="noStrike" cap="none" normalizeH="0" baseline="0">
                          <a:ln>
                            <a:noFill/>
                          </a:ln>
                          <a:solidFill>
                            <a:srgbClr val="00FFFF"/>
                          </a:solidFill>
                          <a:effectLst>
                            <a:outerShdw blurRad="38100" dist="38100" dir="2700000" algn="tl">
                              <a:srgbClr val="000000"/>
                            </a:outerShdw>
                          </a:effectLst>
                          <a:latin typeface="Times New Roman" panose="02020603050405020304" pitchFamily="18" charset="0"/>
                        </a:rPr>
                        <a:t>Basis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lgn="l">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lgn="l">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lgn="l">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lgn="l">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KE" sz="1600" b="1"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rPr>
                        <a:t>Risk Transfer</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lgn="l">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lgn="l">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lgn="l">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lgn="l">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KE" sz="1600" b="1"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rPr>
                        <a:t>Co-operative risk sharing</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864369078"/>
                  </a:ext>
                </a:extLst>
              </a:tr>
              <a:tr h="531813">
                <a:tc>
                  <a:txBody>
                    <a:bodyPr/>
                    <a:lstStyle>
                      <a:lvl1pPr algn="l">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lgn="l">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lgn="l">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lgn="l">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lgn="l">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KE" sz="1600" b="1" i="0" u="none" strike="noStrike" cap="none" normalizeH="0" baseline="0">
                          <a:ln>
                            <a:noFill/>
                          </a:ln>
                          <a:solidFill>
                            <a:srgbClr val="00FFFF"/>
                          </a:solidFill>
                          <a:effectLst>
                            <a:outerShdw blurRad="38100" dist="38100" dir="2700000" algn="tl">
                              <a:srgbClr val="000000"/>
                            </a:outerShdw>
                          </a:effectLst>
                          <a:latin typeface="Times New Roman" panose="02020603050405020304" pitchFamily="18" charset="0"/>
                        </a:rPr>
                        <a:t>Value Proposition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lgn="l">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lgn="l">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lgn="l">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lgn="l">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KE" sz="1600" b="1"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rPr>
                        <a:t>Profits maximization</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lgn="l">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lgn="l">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lgn="l">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lgn="l">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KE" sz="1600" b="1"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rPr>
                        <a:t>Affordability and spiritual</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KE" sz="1600" b="1"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rPr>
                        <a:t>satisfaction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3699140508"/>
                  </a:ext>
                </a:extLst>
              </a:tr>
              <a:tr h="442913">
                <a:tc>
                  <a:txBody>
                    <a:bodyPr/>
                    <a:lstStyle>
                      <a:lvl1pPr algn="l">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lgn="l">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lgn="l">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lgn="l">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lgn="l">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KE" sz="1600" b="1" i="0" u="none" strike="noStrike" cap="none" normalizeH="0" baseline="0">
                          <a:ln>
                            <a:noFill/>
                          </a:ln>
                          <a:solidFill>
                            <a:srgbClr val="00FFFF"/>
                          </a:solidFill>
                          <a:effectLst>
                            <a:outerShdw blurRad="38100" dist="38100" dir="2700000" algn="tl">
                              <a:srgbClr val="000000"/>
                            </a:outerShdw>
                          </a:effectLst>
                          <a:latin typeface="Times New Roman" panose="02020603050405020304" pitchFamily="18" charset="0"/>
                        </a:rPr>
                        <a:t>Laws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lgn="l">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lgn="l">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lgn="l">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lgn="l">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KE" sz="1600" b="1"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rPr>
                        <a:t>Secular/Regulations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lgn="l">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lgn="l">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lgn="l">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lgn="l">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KE" sz="1600" b="1"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rPr>
                        <a:t>Sharia plus regulations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101451804"/>
                  </a:ext>
                </a:extLst>
              </a:tr>
              <a:tr h="439738">
                <a:tc>
                  <a:txBody>
                    <a:bodyPr/>
                    <a:lstStyle>
                      <a:lvl1pPr algn="l">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lgn="l">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lgn="l">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lgn="l">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lgn="l">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KE" sz="1600" b="1" i="0" u="none" strike="noStrike" cap="none" normalizeH="0" baseline="0">
                          <a:ln>
                            <a:noFill/>
                          </a:ln>
                          <a:solidFill>
                            <a:srgbClr val="00FFFF"/>
                          </a:solidFill>
                          <a:effectLst>
                            <a:outerShdw blurRad="38100" dist="38100" dir="2700000" algn="tl">
                              <a:srgbClr val="000000"/>
                            </a:outerShdw>
                          </a:effectLst>
                          <a:latin typeface="Times New Roman" panose="02020603050405020304" pitchFamily="18" charset="0"/>
                        </a:rPr>
                        <a:t>Ownership</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lgn="l">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lgn="l">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lgn="l">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lgn="l">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KE" sz="1600" b="1"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rPr>
                        <a:t>Shareholders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lgn="l">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lgn="l">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lgn="l">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lgn="l">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KE" sz="1600" b="1"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rPr>
                        <a:t>Participants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4286886035"/>
                  </a:ext>
                </a:extLst>
              </a:tr>
              <a:tr h="439738">
                <a:tc>
                  <a:txBody>
                    <a:bodyPr/>
                    <a:lstStyle>
                      <a:lvl1pPr algn="l">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lgn="l">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lgn="l">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lgn="l">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lgn="l">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KE" sz="1600" b="1" i="0" u="none" strike="noStrike" cap="none" normalizeH="0" baseline="0">
                          <a:ln>
                            <a:noFill/>
                          </a:ln>
                          <a:solidFill>
                            <a:srgbClr val="00FFFF"/>
                          </a:solidFill>
                          <a:effectLst>
                            <a:outerShdw blurRad="38100" dist="38100" dir="2700000" algn="tl">
                              <a:srgbClr val="000000"/>
                            </a:outerShdw>
                          </a:effectLst>
                          <a:latin typeface="Times New Roman" panose="02020603050405020304" pitchFamily="18" charset="0"/>
                        </a:rPr>
                        <a:t>Management status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lgn="l">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lgn="l">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lgn="l">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lgn="l">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KE" sz="1600" b="1"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rPr>
                        <a:t>Company Management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lgn="l">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lgn="l">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lgn="l">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lgn="l">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KE" sz="1600" b="1"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rPr>
                        <a:t>Operator</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525899367"/>
                  </a:ext>
                </a:extLst>
              </a:tr>
              <a:tr h="1004888">
                <a:tc>
                  <a:txBody>
                    <a:bodyPr/>
                    <a:lstStyle>
                      <a:lvl1pPr algn="l">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lgn="l">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lgn="l">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lgn="l">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lgn="l">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KE" sz="1600" b="1" i="0" u="none" strike="noStrike" cap="none" normalizeH="0" baseline="0">
                          <a:ln>
                            <a:noFill/>
                          </a:ln>
                          <a:solidFill>
                            <a:srgbClr val="00FFFF"/>
                          </a:solidFill>
                          <a:effectLst>
                            <a:outerShdw blurRad="38100" dist="38100" dir="2700000" algn="tl">
                              <a:srgbClr val="000000"/>
                            </a:outerShdw>
                          </a:effectLst>
                          <a:latin typeface="Times New Roman" panose="02020603050405020304" pitchFamily="18" charset="0"/>
                        </a:rPr>
                        <a:t>Form of Contract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lgn="l">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lgn="l">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lgn="l">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lgn="l">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KE" sz="1600" b="1"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rPr>
                        <a:t>Contract of Sale </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lgn="l">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lgn="l">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lgn="l">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lgn="l">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KE" sz="1600" b="1"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rPr>
                        <a:t>Cooperative,</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KE" sz="1600" b="1"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rPr>
                        <a:t>Islamic contracts of Wakala or</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KE" sz="1600" b="1"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rPr>
                        <a:t>Mudarbah with Tabar’ru</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KE" sz="1600" b="1"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rPr>
                        <a:t>(contributions)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4196002971"/>
                  </a:ext>
                </a:extLst>
              </a:tr>
              <a:tr h="531813">
                <a:tc>
                  <a:txBody>
                    <a:bodyPr/>
                    <a:lstStyle>
                      <a:lvl1pPr algn="l">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lgn="l">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lgn="l">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lgn="l">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lgn="l">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KE" sz="1600" b="1" i="0" u="none" strike="noStrike" cap="none" normalizeH="0" baseline="0">
                          <a:ln>
                            <a:noFill/>
                          </a:ln>
                          <a:solidFill>
                            <a:srgbClr val="00FFFF"/>
                          </a:solidFill>
                          <a:effectLst>
                            <a:outerShdw blurRad="38100" dist="38100" dir="2700000" algn="tl">
                              <a:srgbClr val="000000"/>
                            </a:outerShdw>
                          </a:effectLst>
                          <a:latin typeface="Times New Roman" panose="02020603050405020304" pitchFamily="18" charset="0"/>
                        </a:rPr>
                        <a:t>Investments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lgn="l">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lgn="l">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lgn="l">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lgn="l">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KE" sz="1600" b="1"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rPr>
                        <a:t>Interest based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lgn="l">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lgn="l">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lgn="l">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lgn="l">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KE" sz="1600" b="1"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rPr>
                        <a:t>Sharia compliant, Riba-free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4116646571"/>
                  </a:ext>
                </a:extLst>
              </a:tr>
              <a:tr h="531813">
                <a:tc>
                  <a:txBody>
                    <a:bodyPr/>
                    <a:lstStyle>
                      <a:lvl1pPr algn="l">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lgn="l">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lgn="l">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lgn="l">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lgn="l">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KE" sz="1600" b="1" i="0" u="none" strike="noStrike" cap="none" normalizeH="0" baseline="0">
                          <a:ln>
                            <a:noFill/>
                          </a:ln>
                          <a:solidFill>
                            <a:srgbClr val="00FFFF"/>
                          </a:solidFill>
                          <a:effectLst>
                            <a:outerShdw blurRad="38100" dist="38100" dir="2700000" algn="tl">
                              <a:srgbClr val="000000"/>
                            </a:outerShdw>
                          </a:effectLst>
                          <a:latin typeface="Times New Roman" panose="02020603050405020304" pitchFamily="18" charset="0"/>
                        </a:rPr>
                        <a:t>Surplus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lgn="l">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lgn="l">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lgn="l">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lgn="l">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KE" sz="1600" b="1"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rPr>
                        <a:t>Shareholders’ account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lgn="l">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lgn="l">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lgn="l">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lgn="l">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KE" sz="1600" b="1"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rPr>
                        <a:t>Participants’ account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46713629"/>
                  </a:ext>
                </a:extLst>
              </a:tr>
            </a:tbl>
          </a:graphicData>
        </a:graphic>
      </p:graphicFrame>
    </p:spTree>
  </p:cSld>
  <p:clrMapOvr>
    <a:masterClrMapping/>
  </p:clrMapOvr>
  <p:transition spd="slow">
    <p:pull dir="rd"/>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9610F818-219E-491F-887F-B078103BA2B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39895"/>
            <a:ext cx="9143999" cy="3118104"/>
          </a:xfrm>
          <a:custGeom>
            <a:avLst/>
            <a:gdLst>
              <a:gd name="connsiteX0" fmla="*/ 0 w 12192000"/>
              <a:gd name="connsiteY0" fmla="*/ 0 h 3118104"/>
              <a:gd name="connsiteX1" fmla="*/ 3676329 w 12192000"/>
              <a:gd name="connsiteY1" fmla="*/ 0 h 3118104"/>
              <a:gd name="connsiteX2" fmla="*/ 5595257 w 12192000"/>
              <a:gd name="connsiteY2" fmla="*/ 0 h 3118104"/>
              <a:gd name="connsiteX3" fmla="*/ 5672349 w 12192000"/>
              <a:gd name="connsiteY3" fmla="*/ 0 h 3118104"/>
              <a:gd name="connsiteX4" fmla="*/ 6053347 w 12192000"/>
              <a:gd name="connsiteY4" fmla="*/ 263783 h 3118104"/>
              <a:gd name="connsiteX5" fmla="*/ 6061813 w 12192000"/>
              <a:gd name="connsiteY5" fmla="*/ 266713 h 3118104"/>
              <a:gd name="connsiteX6" fmla="*/ 6074513 w 12192000"/>
              <a:gd name="connsiteY6" fmla="*/ 271110 h 3118104"/>
              <a:gd name="connsiteX7" fmla="*/ 6087212 w 12192000"/>
              <a:gd name="connsiteY7" fmla="*/ 275506 h 3118104"/>
              <a:gd name="connsiteX8" fmla="*/ 6097797 w 12192000"/>
              <a:gd name="connsiteY8" fmla="*/ 275506 h 3118104"/>
              <a:gd name="connsiteX9" fmla="*/ 6110496 w 12192000"/>
              <a:gd name="connsiteY9" fmla="*/ 275506 h 3118104"/>
              <a:gd name="connsiteX10" fmla="*/ 6121079 w 12192000"/>
              <a:gd name="connsiteY10" fmla="*/ 271110 h 3118104"/>
              <a:gd name="connsiteX11" fmla="*/ 6133779 w 12192000"/>
              <a:gd name="connsiteY11" fmla="*/ 266713 h 3118104"/>
              <a:gd name="connsiteX12" fmla="*/ 6142246 w 12192000"/>
              <a:gd name="connsiteY12" fmla="*/ 263783 h 3118104"/>
              <a:gd name="connsiteX13" fmla="*/ 6523247 w 12192000"/>
              <a:gd name="connsiteY13" fmla="*/ 0 h 3118104"/>
              <a:gd name="connsiteX14" fmla="*/ 6596743 w 12192000"/>
              <a:gd name="connsiteY14" fmla="*/ 0 h 3118104"/>
              <a:gd name="connsiteX15" fmla="*/ 12186115 w 12192000"/>
              <a:gd name="connsiteY15" fmla="*/ 0 h 3118104"/>
              <a:gd name="connsiteX16" fmla="*/ 12192000 w 12192000"/>
              <a:gd name="connsiteY16" fmla="*/ 0 h 3118104"/>
              <a:gd name="connsiteX17" fmla="*/ 12192000 w 12192000"/>
              <a:gd name="connsiteY17" fmla="*/ 3118104 h 3118104"/>
              <a:gd name="connsiteX18" fmla="*/ 7728858 w 12192000"/>
              <a:gd name="connsiteY18" fmla="*/ 3118104 h 3118104"/>
              <a:gd name="connsiteX19" fmla="*/ 6596743 w 12192000"/>
              <a:gd name="connsiteY19" fmla="*/ 3118104 h 3118104"/>
              <a:gd name="connsiteX20" fmla="*/ 5595257 w 12192000"/>
              <a:gd name="connsiteY20" fmla="*/ 3118104 h 3118104"/>
              <a:gd name="connsiteX21" fmla="*/ 2906487 w 12192000"/>
              <a:gd name="connsiteY21" fmla="*/ 3118104 h 3118104"/>
              <a:gd name="connsiteX22" fmla="*/ 0 w 12192000"/>
              <a:gd name="connsiteY22" fmla="*/ 3118104 h 311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2000" h="3118104">
                <a:moveTo>
                  <a:pt x="0" y="0"/>
                </a:moveTo>
                <a:lnTo>
                  <a:pt x="3676329" y="0"/>
                </a:lnTo>
                <a:lnTo>
                  <a:pt x="5595257" y="0"/>
                </a:lnTo>
                <a:lnTo>
                  <a:pt x="5672349" y="0"/>
                </a:lnTo>
                <a:lnTo>
                  <a:pt x="6053347" y="263783"/>
                </a:lnTo>
                <a:lnTo>
                  <a:pt x="6061813" y="266713"/>
                </a:lnTo>
                <a:lnTo>
                  <a:pt x="6074513" y="271110"/>
                </a:lnTo>
                <a:lnTo>
                  <a:pt x="6087212" y="275506"/>
                </a:lnTo>
                <a:lnTo>
                  <a:pt x="6097797" y="275506"/>
                </a:lnTo>
                <a:lnTo>
                  <a:pt x="6110496" y="275506"/>
                </a:lnTo>
                <a:lnTo>
                  <a:pt x="6121079" y="271110"/>
                </a:lnTo>
                <a:lnTo>
                  <a:pt x="6133779" y="266713"/>
                </a:lnTo>
                <a:lnTo>
                  <a:pt x="6142246" y="263783"/>
                </a:lnTo>
                <a:lnTo>
                  <a:pt x="6523247" y="0"/>
                </a:lnTo>
                <a:lnTo>
                  <a:pt x="6596743" y="0"/>
                </a:lnTo>
                <a:lnTo>
                  <a:pt x="12186115" y="0"/>
                </a:lnTo>
                <a:lnTo>
                  <a:pt x="12192000" y="0"/>
                </a:lnTo>
                <a:lnTo>
                  <a:pt x="12192000" y="3118104"/>
                </a:lnTo>
                <a:lnTo>
                  <a:pt x="7728858" y="3118104"/>
                </a:lnTo>
                <a:lnTo>
                  <a:pt x="6596743" y="3118104"/>
                </a:lnTo>
                <a:lnTo>
                  <a:pt x="5595257" y="3118104"/>
                </a:lnTo>
                <a:lnTo>
                  <a:pt x="2906487" y="3118104"/>
                </a:lnTo>
                <a:lnTo>
                  <a:pt x="0" y="3118104"/>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340" name="Rectangle 4">
            <a:extLst>
              <a:ext uri="{FF2B5EF4-FFF2-40B4-BE49-F238E27FC236}">
                <a16:creationId xmlns:a16="http://schemas.microsoft.com/office/drawing/2014/main" id="{B5F0B733-695A-4945-B07D-0B6A46CD4E52}"/>
              </a:ext>
            </a:extLst>
          </p:cNvPr>
          <p:cNvSpPr>
            <a:spLocks noGrp="1" noChangeArrowheads="1"/>
          </p:cNvSpPr>
          <p:nvPr>
            <p:ph type="ctrTitle"/>
          </p:nvPr>
        </p:nvSpPr>
        <p:spPr>
          <a:xfrm>
            <a:off x="607500" y="4080386"/>
            <a:ext cx="7929000" cy="1388741"/>
          </a:xfrm>
        </p:spPr>
        <p:txBody>
          <a:bodyPr>
            <a:normAutofit/>
          </a:bodyPr>
          <a:lstStyle/>
          <a:p>
            <a:pPr algn="ctr"/>
            <a:r>
              <a:rPr lang="en-US" altLang="en-KE">
                <a:solidFill>
                  <a:srgbClr val="FFFFFF"/>
                </a:solidFill>
              </a:rPr>
              <a:t>Takaful Through Time</a:t>
            </a:r>
          </a:p>
        </p:txBody>
      </p:sp>
      <p:sp>
        <p:nvSpPr>
          <p:cNvPr id="75" name="Rounded Rectangle 16">
            <a:extLst>
              <a:ext uri="{FF2B5EF4-FFF2-40B4-BE49-F238E27FC236}">
                <a16:creationId xmlns:a16="http://schemas.microsoft.com/office/drawing/2014/main" id="{5A086AAD-1108-41EB-A7C9-5E22CA942EB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7854" y="643464"/>
            <a:ext cx="5818353" cy="2817491"/>
          </a:xfrm>
          <a:prstGeom prst="roundRect">
            <a:avLst>
              <a:gd name="adj" fmla="val 3513"/>
            </a:avLst>
          </a:prstGeom>
          <a:solidFill>
            <a:schemeClr val="bg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clipart&#10;&#10;Description automatically generated">
            <a:extLst>
              <a:ext uri="{FF2B5EF4-FFF2-40B4-BE49-F238E27FC236}">
                <a16:creationId xmlns:a16="http://schemas.microsoft.com/office/drawing/2014/main" id="{84BD1B3F-40CE-446B-9BBC-1B409804897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850922" y="971373"/>
            <a:ext cx="5435261" cy="2146928"/>
          </a:xfrm>
          <a:prstGeom prst="rect">
            <a:avLst/>
          </a:prstGeom>
        </p:spPr>
      </p:pic>
    </p:spTree>
  </p:cSld>
  <p:clrMapOvr>
    <a:overrideClrMapping bg1="lt1" tx1="dk1" bg2="lt2" tx2="dk2" accent1="accent1" accent2="accent2" accent3="accent3" accent4="accent4" accent5="accent5" accent6="accent6" hlink="hlink" folHlink="folHlink"/>
  </p:clrMapOvr>
  <p:transition spd="slow">
    <p:pull dir="d"/>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E2264E67-6F59-4D8D-8E5F-8245B0FEAE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 y="0"/>
            <a:ext cx="914057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23">
            <a:extLst>
              <a:ext uri="{FF2B5EF4-FFF2-40B4-BE49-F238E27FC236}">
                <a16:creationId xmlns:a16="http://schemas.microsoft.com/office/drawing/2014/main" id="{158E1C6E-D299-4F5D-B15B-155EBF7F62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7753"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rgbClr val="212121"/>
          </a:solidFill>
          <a:ln>
            <a:noFill/>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148482" name="Rectangle 2">
            <a:extLst>
              <a:ext uri="{FF2B5EF4-FFF2-40B4-BE49-F238E27FC236}">
                <a16:creationId xmlns:a16="http://schemas.microsoft.com/office/drawing/2014/main" id="{8EC53359-B936-408B-9328-55B9CADA45A5}"/>
              </a:ext>
            </a:extLst>
          </p:cNvPr>
          <p:cNvSpPr>
            <a:spLocks noGrp="1" noRot="1" noChangeArrowheads="1"/>
          </p:cNvSpPr>
          <p:nvPr>
            <p:ph type="title"/>
          </p:nvPr>
        </p:nvSpPr>
        <p:spPr>
          <a:xfrm>
            <a:off x="338635" y="457201"/>
            <a:ext cx="2681803" cy="1332688"/>
          </a:xfrm>
        </p:spPr>
        <p:txBody>
          <a:bodyPr anchor="b">
            <a:normAutofit/>
          </a:bodyPr>
          <a:lstStyle/>
          <a:p>
            <a:pPr algn="ctr"/>
            <a:r>
              <a:rPr lang="en-US" altLang="en-KE" sz="2800">
                <a:solidFill>
                  <a:srgbClr val="FFFFFF"/>
                </a:solidFill>
              </a:rPr>
              <a:t>Outline of Presentation</a:t>
            </a:r>
          </a:p>
        </p:txBody>
      </p:sp>
      <p:sp>
        <p:nvSpPr>
          <p:cNvPr id="148483" name="Rectangle 3">
            <a:extLst>
              <a:ext uri="{FF2B5EF4-FFF2-40B4-BE49-F238E27FC236}">
                <a16:creationId xmlns:a16="http://schemas.microsoft.com/office/drawing/2014/main" id="{DAEF98C1-9339-4CBA-B485-CCE15F8C72D8}"/>
              </a:ext>
            </a:extLst>
          </p:cNvPr>
          <p:cNvSpPr>
            <a:spLocks noGrp="1" noChangeArrowheads="1"/>
          </p:cNvSpPr>
          <p:nvPr>
            <p:ph idx="1"/>
          </p:nvPr>
        </p:nvSpPr>
        <p:spPr>
          <a:xfrm>
            <a:off x="338635" y="2046514"/>
            <a:ext cx="2681803" cy="3994848"/>
          </a:xfrm>
        </p:spPr>
        <p:txBody>
          <a:bodyPr>
            <a:normAutofit/>
          </a:bodyPr>
          <a:lstStyle/>
          <a:p>
            <a:pPr>
              <a:lnSpc>
                <a:spcPct val="90000"/>
              </a:lnSpc>
              <a:buFont typeface="Wingdings" panose="05000000000000000000" pitchFamily="2" charset="2"/>
              <a:buNone/>
            </a:pPr>
            <a:endParaRPr lang="en-US" altLang="en-KE" sz="1400">
              <a:solidFill>
                <a:srgbClr val="FFFFFF"/>
              </a:solidFill>
            </a:endParaRPr>
          </a:p>
          <a:p>
            <a:pPr>
              <a:lnSpc>
                <a:spcPct val="90000"/>
              </a:lnSpc>
            </a:pPr>
            <a:endParaRPr lang="en-US" altLang="en-KE" sz="1400" b="1">
              <a:solidFill>
                <a:srgbClr val="FFFFFF"/>
              </a:solidFill>
            </a:endParaRPr>
          </a:p>
          <a:p>
            <a:pPr>
              <a:lnSpc>
                <a:spcPct val="90000"/>
              </a:lnSpc>
            </a:pPr>
            <a:r>
              <a:rPr lang="en-US" altLang="en-KE" sz="1400" b="1">
                <a:solidFill>
                  <a:srgbClr val="FFFFFF"/>
                </a:solidFill>
              </a:rPr>
              <a:t>Objections to Conventional Insurance</a:t>
            </a:r>
          </a:p>
          <a:p>
            <a:pPr>
              <a:lnSpc>
                <a:spcPct val="90000"/>
              </a:lnSpc>
            </a:pPr>
            <a:r>
              <a:rPr lang="en-US" altLang="en-KE" sz="1400" b="1">
                <a:solidFill>
                  <a:srgbClr val="FFFFFF"/>
                </a:solidFill>
              </a:rPr>
              <a:t>Introduction to Takaful</a:t>
            </a:r>
          </a:p>
          <a:p>
            <a:pPr>
              <a:lnSpc>
                <a:spcPct val="90000"/>
              </a:lnSpc>
            </a:pPr>
            <a:r>
              <a:rPr lang="en-US" altLang="en-KE" sz="1400" b="1">
                <a:solidFill>
                  <a:srgbClr val="FFFFFF"/>
                </a:solidFill>
              </a:rPr>
              <a:t>Difference b/w Conventional Insurance &amp; Takaful </a:t>
            </a:r>
          </a:p>
          <a:p>
            <a:pPr>
              <a:lnSpc>
                <a:spcPct val="90000"/>
              </a:lnSpc>
            </a:pPr>
            <a:r>
              <a:rPr lang="en-US" altLang="en-KE" sz="1400" b="1">
                <a:solidFill>
                  <a:srgbClr val="FFFFFF"/>
                </a:solidFill>
              </a:rPr>
              <a:t>Takaful Through Time </a:t>
            </a:r>
          </a:p>
          <a:p>
            <a:pPr>
              <a:lnSpc>
                <a:spcPct val="90000"/>
              </a:lnSpc>
            </a:pPr>
            <a:r>
              <a:rPr lang="en-US" altLang="en-KE" sz="1400" b="1">
                <a:solidFill>
                  <a:srgbClr val="FFFFFF"/>
                </a:solidFill>
              </a:rPr>
              <a:t>Takaful Models</a:t>
            </a:r>
          </a:p>
          <a:p>
            <a:pPr>
              <a:lnSpc>
                <a:spcPct val="90000"/>
              </a:lnSpc>
            </a:pPr>
            <a:r>
              <a:rPr lang="en-US" altLang="en-KE" sz="1400" b="1">
                <a:solidFill>
                  <a:srgbClr val="FFFFFF"/>
                </a:solidFill>
              </a:rPr>
              <a:t>Takaful Types</a:t>
            </a:r>
          </a:p>
          <a:p>
            <a:pPr>
              <a:lnSpc>
                <a:spcPct val="90000"/>
              </a:lnSpc>
            </a:pPr>
            <a:r>
              <a:rPr lang="en-US" altLang="en-KE" sz="1400" b="1">
                <a:solidFill>
                  <a:srgbClr val="FFFFFF"/>
                </a:solidFill>
              </a:rPr>
              <a:t>ReTakaful</a:t>
            </a:r>
          </a:p>
          <a:p>
            <a:pPr>
              <a:lnSpc>
                <a:spcPct val="90000"/>
              </a:lnSpc>
            </a:pPr>
            <a:r>
              <a:rPr lang="en-US" altLang="en-KE" sz="1400" b="1">
                <a:solidFill>
                  <a:srgbClr val="FFFFFF"/>
                </a:solidFill>
              </a:rPr>
              <a:t>Challenges to Takaful</a:t>
            </a:r>
          </a:p>
          <a:p>
            <a:pPr>
              <a:lnSpc>
                <a:spcPct val="90000"/>
              </a:lnSpc>
              <a:buFont typeface="Wingdings" panose="05000000000000000000" pitchFamily="2" charset="2"/>
              <a:buNone/>
            </a:pPr>
            <a:endParaRPr lang="en-US" altLang="en-KE" sz="1400" b="1">
              <a:solidFill>
                <a:srgbClr val="FFFFFF"/>
              </a:solidFill>
            </a:endParaRPr>
          </a:p>
          <a:p>
            <a:pPr>
              <a:lnSpc>
                <a:spcPct val="90000"/>
              </a:lnSpc>
            </a:pPr>
            <a:endParaRPr lang="en-US" altLang="en-KE" sz="1400" b="1">
              <a:solidFill>
                <a:srgbClr val="FFFFFF"/>
              </a:solidFill>
            </a:endParaRPr>
          </a:p>
        </p:txBody>
      </p:sp>
      <p:pic>
        <p:nvPicPr>
          <p:cNvPr id="4" name="Picture 3" descr="A picture containing clipart&#10;&#10;Description automatically generated">
            <a:extLst>
              <a:ext uri="{FF2B5EF4-FFF2-40B4-BE49-F238E27FC236}">
                <a16:creationId xmlns:a16="http://schemas.microsoft.com/office/drawing/2014/main" id="{88E6E4D0-BEFD-4F4A-87CF-BF5AFC5C260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960592" y="2351268"/>
            <a:ext cx="4700807" cy="1856818"/>
          </a:xfrm>
          <a:prstGeom prst="roundRect">
            <a:avLst>
              <a:gd name="adj" fmla="val 3876"/>
            </a:avLst>
          </a:prstGeom>
          <a:ln>
            <a:solidFill>
              <a:schemeClr val="accent1"/>
            </a:solidFill>
          </a:ln>
          <a:effectLst/>
        </p:spPr>
      </p:pic>
    </p:spTree>
  </p:cSld>
  <p:clrMapOvr>
    <a:overrideClrMapping bg1="lt1" tx1="dk1" bg2="lt2" tx2="dk2" accent1="accent1" accent2="accent2" accent3="accent3" accent4="accent4" accent5="accent5" accent6="accent6" hlink="hlink" folHlink="folHlink"/>
  </p:clrMapOvr>
  <p:transition spd="slow">
    <p:cover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B2B82547-2424-4E7A-A98B-75206EE730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23">
            <a:extLst>
              <a:ext uri="{FF2B5EF4-FFF2-40B4-BE49-F238E27FC236}">
                <a16:creationId xmlns:a16="http://schemas.microsoft.com/office/drawing/2014/main" id="{5109BC2F-9616-4D7D-9E98-57898009A8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7753"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185346" name="Rectangle 2">
            <a:extLst>
              <a:ext uri="{FF2B5EF4-FFF2-40B4-BE49-F238E27FC236}">
                <a16:creationId xmlns:a16="http://schemas.microsoft.com/office/drawing/2014/main" id="{4D6F1A28-BA04-470F-A90D-FF65241431BD}"/>
              </a:ext>
            </a:extLst>
          </p:cNvPr>
          <p:cNvSpPr>
            <a:spLocks noGrp="1" noRot="1" noChangeArrowheads="1"/>
          </p:cNvSpPr>
          <p:nvPr>
            <p:ph type="title"/>
          </p:nvPr>
        </p:nvSpPr>
        <p:spPr>
          <a:xfrm>
            <a:off x="481315" y="1687286"/>
            <a:ext cx="2452097" cy="3978017"/>
          </a:xfrm>
        </p:spPr>
        <p:txBody>
          <a:bodyPr anchor="t">
            <a:normAutofit/>
          </a:bodyPr>
          <a:lstStyle/>
          <a:p>
            <a:r>
              <a:rPr lang="en-US" altLang="en-KE" sz="3800">
                <a:latin typeface="Palatino Linotype" panose="02040502050505030304" pitchFamily="18" charset="0"/>
              </a:rPr>
              <a:t>Takaful through Time</a:t>
            </a:r>
            <a:endParaRPr lang="en-US" altLang="en-KE" sz="3800" b="0">
              <a:latin typeface="Palatino Linotype" panose="02040502050505030304" pitchFamily="18" charset="0"/>
            </a:endParaRPr>
          </a:p>
        </p:txBody>
      </p:sp>
      <p:pic>
        <p:nvPicPr>
          <p:cNvPr id="4" name="Picture 3" descr="A picture containing clipart&#10;&#10;Description automatically generated">
            <a:extLst>
              <a:ext uri="{FF2B5EF4-FFF2-40B4-BE49-F238E27FC236}">
                <a16:creationId xmlns:a16="http://schemas.microsoft.com/office/drawing/2014/main" id="{AAC2A3A9-6848-4BA8-B423-56F7BBDEFD1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40120" y="6460230"/>
            <a:ext cx="1003880" cy="397770"/>
          </a:xfrm>
          <a:prstGeom prst="rect">
            <a:avLst/>
          </a:prstGeom>
        </p:spPr>
      </p:pic>
      <p:graphicFrame>
        <p:nvGraphicFramePr>
          <p:cNvPr id="185349" name="Rectangle 3">
            <a:extLst>
              <a:ext uri="{FF2B5EF4-FFF2-40B4-BE49-F238E27FC236}">
                <a16:creationId xmlns:a16="http://schemas.microsoft.com/office/drawing/2014/main" id="{D74D30B5-9B19-4B09-B8D4-DFBA75B900EA}"/>
              </a:ext>
            </a:extLst>
          </p:cNvPr>
          <p:cNvGraphicFramePr>
            <a:graphicFrameLocks noGrp="1"/>
          </p:cNvGraphicFramePr>
          <p:nvPr>
            <p:ph idx="1"/>
            <p:extLst>
              <p:ext uri="{D42A27DB-BD31-4B8C-83A1-F6EECF244321}">
                <p14:modId xmlns:p14="http://schemas.microsoft.com/office/powerpoint/2010/main" val="2886378253"/>
              </p:ext>
            </p:extLst>
          </p:nvPr>
        </p:nvGraphicFramePr>
        <p:xfrm>
          <a:off x="4131615" y="965200"/>
          <a:ext cx="4296258" cy="49029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pull dir="rd"/>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F1E0D4A3-ECB8-4689-ABDB-9CE848CE83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738" name="Rectangle 2">
            <a:extLst>
              <a:ext uri="{FF2B5EF4-FFF2-40B4-BE49-F238E27FC236}">
                <a16:creationId xmlns:a16="http://schemas.microsoft.com/office/drawing/2014/main" id="{B4760041-7521-48FB-8FCC-8E681217EC75}"/>
              </a:ext>
            </a:extLst>
          </p:cNvPr>
          <p:cNvSpPr>
            <a:spLocks noGrp="1" noRot="1" noChangeArrowheads="1"/>
          </p:cNvSpPr>
          <p:nvPr>
            <p:ph type="title"/>
          </p:nvPr>
        </p:nvSpPr>
        <p:spPr>
          <a:xfrm>
            <a:off x="607500" y="447188"/>
            <a:ext cx="7928998" cy="970450"/>
          </a:xfrm>
          <a:effectLst/>
        </p:spPr>
        <p:txBody>
          <a:bodyPr anchor="ctr">
            <a:normAutofit/>
          </a:bodyPr>
          <a:lstStyle/>
          <a:p>
            <a:pPr algn="ctr"/>
            <a:r>
              <a:rPr lang="en-US" altLang="en-KE" sz="2400">
                <a:solidFill>
                  <a:schemeClr val="tx1"/>
                </a:solidFill>
                <a:latin typeface="Palatino Linotype" panose="02040502050505030304" pitchFamily="18" charset="0"/>
              </a:rPr>
              <a:t>Takaful through Time… </a:t>
            </a:r>
            <a:r>
              <a:rPr lang="en-US" altLang="en-KE" sz="2400" b="0">
                <a:solidFill>
                  <a:schemeClr val="tx1"/>
                </a:solidFill>
                <a:latin typeface="Palatino Linotype" panose="02040502050505030304" pitchFamily="18" charset="0"/>
              </a:rPr>
              <a:t>(Cont’d.)</a:t>
            </a:r>
          </a:p>
        </p:txBody>
      </p:sp>
      <p:sp>
        <p:nvSpPr>
          <p:cNvPr id="74" name="Freeform: Shape 73">
            <a:extLst>
              <a:ext uri="{FF2B5EF4-FFF2-40B4-BE49-F238E27FC236}">
                <a16:creationId xmlns:a16="http://schemas.microsoft.com/office/drawing/2014/main" id="{8854772B-9C8F-4037-89E0-3A45208AB3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819" y="1576408"/>
            <a:ext cx="8188361"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0739" name="Rectangle 3">
            <a:extLst>
              <a:ext uri="{FF2B5EF4-FFF2-40B4-BE49-F238E27FC236}">
                <a16:creationId xmlns:a16="http://schemas.microsoft.com/office/drawing/2014/main" id="{575A7262-9971-4B5F-8E1E-D1AFF233DD07}"/>
              </a:ext>
            </a:extLst>
          </p:cNvPr>
          <p:cNvSpPr>
            <a:spLocks noGrp="1" noChangeArrowheads="1"/>
          </p:cNvSpPr>
          <p:nvPr>
            <p:ph idx="1"/>
          </p:nvPr>
        </p:nvSpPr>
        <p:spPr>
          <a:xfrm>
            <a:off x="836799" y="2222287"/>
            <a:ext cx="7475214" cy="3636511"/>
          </a:xfrm>
          <a:effectLst/>
        </p:spPr>
        <p:txBody>
          <a:bodyPr>
            <a:normAutofit/>
          </a:bodyPr>
          <a:lstStyle/>
          <a:p>
            <a:pPr>
              <a:lnSpc>
                <a:spcPct val="90000"/>
              </a:lnSpc>
            </a:pPr>
            <a:r>
              <a:rPr lang="en-US" altLang="en-KE" sz="1400" b="1">
                <a:latin typeface="Palatino Linotype" panose="02040502050505030304" pitchFamily="18" charset="0"/>
              </a:rPr>
              <a:t>There are now </a:t>
            </a:r>
            <a:r>
              <a:rPr lang="en-US" altLang="en-KE" sz="1400" b="1" u="sng">
                <a:latin typeface="Palatino Linotype" panose="02040502050505030304" pitchFamily="18" charset="0"/>
              </a:rPr>
              <a:t>200+ </a:t>
            </a:r>
            <a:r>
              <a:rPr lang="en-US" altLang="en-KE" sz="1400" b="1">
                <a:latin typeface="Palatino Linotype" panose="02040502050505030304" pitchFamily="18" charset="0"/>
              </a:rPr>
              <a:t>Takaful companies round the globe.</a:t>
            </a:r>
          </a:p>
          <a:p>
            <a:pPr>
              <a:lnSpc>
                <a:spcPct val="90000"/>
              </a:lnSpc>
            </a:pPr>
            <a:endParaRPr lang="en-US" altLang="en-KE" sz="1400" b="1">
              <a:latin typeface="Palatino Linotype" panose="02040502050505030304" pitchFamily="18" charset="0"/>
            </a:endParaRPr>
          </a:p>
          <a:p>
            <a:pPr>
              <a:lnSpc>
                <a:spcPct val="90000"/>
              </a:lnSpc>
            </a:pPr>
            <a:r>
              <a:rPr lang="en-GB" altLang="en-KE" sz="1400" b="1">
                <a:latin typeface="Palatino Linotype" panose="02040502050505030304" pitchFamily="18" charset="0"/>
              </a:rPr>
              <a:t>The total global insurance premium for 2017 was USD 4891 Billion; of this, Takaful contribution accounts for 5% (i.e. USD 20 Billion). This is expected to increase to USD 40 Billion by 2021.</a:t>
            </a:r>
          </a:p>
          <a:p>
            <a:pPr>
              <a:lnSpc>
                <a:spcPct val="90000"/>
              </a:lnSpc>
            </a:pPr>
            <a:endParaRPr lang="en-GB" altLang="en-KE" sz="1400" b="1">
              <a:latin typeface="Palatino Linotype" panose="02040502050505030304" pitchFamily="18" charset="0"/>
            </a:endParaRPr>
          </a:p>
          <a:p>
            <a:pPr>
              <a:lnSpc>
                <a:spcPct val="90000"/>
              </a:lnSpc>
            </a:pPr>
            <a:r>
              <a:rPr lang="en-GB" altLang="en-KE" sz="1400" b="1">
                <a:latin typeface="Palatino Linotype" panose="02040502050505030304" pitchFamily="18" charset="0"/>
              </a:rPr>
              <a:t>Poor Insurance penetration in the Muslim countries (&lt;1% of GDP).</a:t>
            </a:r>
          </a:p>
          <a:p>
            <a:pPr>
              <a:lnSpc>
                <a:spcPct val="90000"/>
              </a:lnSpc>
              <a:buFont typeface="Wingdings" panose="05000000000000000000" pitchFamily="2" charset="2"/>
              <a:buNone/>
            </a:pPr>
            <a:endParaRPr lang="en-GB" altLang="en-KE" sz="1400" b="1">
              <a:latin typeface="Palatino Linotype" panose="02040502050505030304" pitchFamily="18" charset="0"/>
            </a:endParaRPr>
          </a:p>
          <a:p>
            <a:pPr>
              <a:lnSpc>
                <a:spcPct val="90000"/>
              </a:lnSpc>
            </a:pPr>
            <a:r>
              <a:rPr lang="en-GB" altLang="en-KE" sz="1400" b="1">
                <a:latin typeface="Palatino Linotype" panose="02040502050505030304" pitchFamily="18" charset="0"/>
              </a:rPr>
              <a:t>Average growth rate higher than conventional insurance companies (around 25%).</a:t>
            </a:r>
          </a:p>
          <a:p>
            <a:pPr>
              <a:lnSpc>
                <a:spcPct val="90000"/>
              </a:lnSpc>
              <a:buFont typeface="Wingdings" panose="05000000000000000000" pitchFamily="2" charset="2"/>
              <a:buNone/>
            </a:pPr>
            <a:endParaRPr lang="en-US" altLang="en-KE" sz="1400" b="1"/>
          </a:p>
          <a:p>
            <a:pPr>
              <a:lnSpc>
                <a:spcPct val="90000"/>
              </a:lnSpc>
            </a:pPr>
            <a:r>
              <a:rPr lang="en-GB" altLang="en-KE" sz="1400" b="1"/>
              <a:t>Non–Muslims increasingly opting for Takaful products for commercial benefits.</a:t>
            </a:r>
          </a:p>
        </p:txBody>
      </p:sp>
      <p:pic>
        <p:nvPicPr>
          <p:cNvPr id="4" name="Picture 3" descr="A picture containing clipart&#10;&#10;Description automatically generated">
            <a:extLst>
              <a:ext uri="{FF2B5EF4-FFF2-40B4-BE49-F238E27FC236}">
                <a16:creationId xmlns:a16="http://schemas.microsoft.com/office/drawing/2014/main" id="{4FC3E213-2C68-4926-8A43-1859EAE8E09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140120" y="6460230"/>
            <a:ext cx="1003880" cy="397770"/>
          </a:xfrm>
          <a:prstGeom prst="rect">
            <a:avLst/>
          </a:prstGeom>
        </p:spPr>
      </p:pic>
    </p:spTree>
  </p:cSld>
  <p:clrMapOvr>
    <a:masterClrMapping/>
  </p:clrMapOvr>
  <p:transition spd="slow">
    <p:pull dir="rd"/>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7317" name="AutoShape 5">
            <a:extLst>
              <a:ext uri="{FF2B5EF4-FFF2-40B4-BE49-F238E27FC236}">
                <a16:creationId xmlns:a16="http://schemas.microsoft.com/office/drawing/2014/main" id="{F818E6C2-5FB6-411F-8870-AF2E6E3F5EEE}"/>
              </a:ext>
            </a:extLst>
          </p:cNvPr>
          <p:cNvSpPr>
            <a:spLocks noChangeArrowheads="1"/>
          </p:cNvSpPr>
          <p:nvPr/>
        </p:nvSpPr>
        <p:spPr bwMode="auto">
          <a:xfrm>
            <a:off x="5638800" y="2286000"/>
            <a:ext cx="76200" cy="76200"/>
          </a:xfrm>
          <a:prstGeom prst="flowChartConnector">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KE"/>
          </a:p>
        </p:txBody>
      </p:sp>
      <p:sp>
        <p:nvSpPr>
          <p:cNvPr id="397319" name="AutoShape 7">
            <a:extLst>
              <a:ext uri="{FF2B5EF4-FFF2-40B4-BE49-F238E27FC236}">
                <a16:creationId xmlns:a16="http://schemas.microsoft.com/office/drawing/2014/main" id="{E983DCA2-B12E-4BA8-A6E6-AB4B20FA722A}"/>
              </a:ext>
            </a:extLst>
          </p:cNvPr>
          <p:cNvSpPr>
            <a:spLocks noChangeArrowheads="1"/>
          </p:cNvSpPr>
          <p:nvPr/>
        </p:nvSpPr>
        <p:spPr bwMode="auto">
          <a:xfrm>
            <a:off x="2870200" y="3556000"/>
            <a:ext cx="76200" cy="76200"/>
          </a:xfrm>
          <a:prstGeom prst="flowChartConnector">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KE"/>
          </a:p>
        </p:txBody>
      </p:sp>
      <p:sp>
        <p:nvSpPr>
          <p:cNvPr id="397320" name="AutoShape 8">
            <a:extLst>
              <a:ext uri="{FF2B5EF4-FFF2-40B4-BE49-F238E27FC236}">
                <a16:creationId xmlns:a16="http://schemas.microsoft.com/office/drawing/2014/main" id="{BBBBA0CC-C0C3-49BC-A2D9-CB5EDACF2C92}"/>
              </a:ext>
            </a:extLst>
          </p:cNvPr>
          <p:cNvSpPr>
            <a:spLocks noChangeArrowheads="1"/>
          </p:cNvSpPr>
          <p:nvPr/>
        </p:nvSpPr>
        <p:spPr bwMode="auto">
          <a:xfrm>
            <a:off x="6350000" y="3822700"/>
            <a:ext cx="76200" cy="76200"/>
          </a:xfrm>
          <a:prstGeom prst="flowChartConnector">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KE"/>
          </a:p>
        </p:txBody>
      </p:sp>
      <p:grpSp>
        <p:nvGrpSpPr>
          <p:cNvPr id="397321" name="Group 9">
            <a:extLst>
              <a:ext uri="{FF2B5EF4-FFF2-40B4-BE49-F238E27FC236}">
                <a16:creationId xmlns:a16="http://schemas.microsoft.com/office/drawing/2014/main" id="{75A62A86-9723-45C0-878F-132338B789E2}"/>
              </a:ext>
            </a:extLst>
          </p:cNvPr>
          <p:cNvGrpSpPr>
            <a:grpSpLocks/>
          </p:cNvGrpSpPr>
          <p:nvPr/>
        </p:nvGrpSpPr>
        <p:grpSpPr bwMode="auto">
          <a:xfrm>
            <a:off x="0" y="0"/>
            <a:ext cx="9144000" cy="6858000"/>
            <a:chOff x="0" y="418"/>
            <a:chExt cx="5760" cy="3902"/>
          </a:xfrm>
        </p:grpSpPr>
        <p:graphicFrame>
          <p:nvGraphicFramePr>
            <p:cNvPr id="397322" name="Object 10">
              <a:extLst>
                <a:ext uri="{FF2B5EF4-FFF2-40B4-BE49-F238E27FC236}">
                  <a16:creationId xmlns:a16="http://schemas.microsoft.com/office/drawing/2014/main" id="{B78BBA61-A36B-4420-ACA7-913CEF299507}"/>
                </a:ext>
              </a:extLst>
            </p:cNvPr>
            <p:cNvGraphicFramePr>
              <a:graphicFrameLocks noChangeAspect="1"/>
            </p:cNvGraphicFramePr>
            <p:nvPr/>
          </p:nvGraphicFramePr>
          <p:xfrm>
            <a:off x="0" y="418"/>
            <a:ext cx="5760" cy="3902"/>
          </p:xfrm>
          <a:graphic>
            <a:graphicData uri="http://schemas.openxmlformats.org/presentationml/2006/ole">
              <mc:AlternateContent xmlns:mc="http://schemas.openxmlformats.org/markup-compatibility/2006">
                <mc:Choice xmlns:v="urn:schemas-microsoft-com:vml" Requires="v">
                  <p:oleObj spid="_x0000_s397343" name="Photo Editor Photo" r:id="rId3" imgW="16223340" imgH="10000000" progId="MSPhotoEd.3">
                    <p:embed/>
                  </p:oleObj>
                </mc:Choice>
                <mc:Fallback>
                  <p:oleObj name="Photo Editor Photo" r:id="rId3" imgW="16223340" imgH="10000000" progId="MSPhotoEd.3">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8"/>
                          <a:ext cx="5760" cy="3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7323" name="Oval 11">
              <a:extLst>
                <a:ext uri="{FF2B5EF4-FFF2-40B4-BE49-F238E27FC236}">
                  <a16:creationId xmlns:a16="http://schemas.microsoft.com/office/drawing/2014/main" id="{C5DFCE2B-56AE-4AA6-98E3-E0E47ACE61BE}"/>
                </a:ext>
              </a:extLst>
            </p:cNvPr>
            <p:cNvSpPr>
              <a:spLocks noChangeArrowheads="1"/>
            </p:cNvSpPr>
            <p:nvPr/>
          </p:nvSpPr>
          <p:spPr bwMode="auto">
            <a:xfrm>
              <a:off x="3424" y="2360"/>
              <a:ext cx="48" cy="48"/>
            </a:xfrm>
            <a:prstGeom prst="ellipse">
              <a:avLst/>
            </a:prstGeom>
            <a:solidFill>
              <a:srgbClr val="FF0066"/>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KE"/>
            </a:p>
          </p:txBody>
        </p:sp>
        <p:sp>
          <p:nvSpPr>
            <p:cNvPr id="397324" name="Oval 12">
              <a:extLst>
                <a:ext uri="{FF2B5EF4-FFF2-40B4-BE49-F238E27FC236}">
                  <a16:creationId xmlns:a16="http://schemas.microsoft.com/office/drawing/2014/main" id="{B9188A24-0698-4201-8CD2-552A0B2E16AF}"/>
                </a:ext>
              </a:extLst>
            </p:cNvPr>
            <p:cNvSpPr>
              <a:spLocks noChangeArrowheads="1"/>
            </p:cNvSpPr>
            <p:nvPr/>
          </p:nvSpPr>
          <p:spPr bwMode="auto">
            <a:xfrm>
              <a:off x="3000" y="3192"/>
              <a:ext cx="48" cy="48"/>
            </a:xfrm>
            <a:prstGeom prst="ellipse">
              <a:avLst/>
            </a:prstGeom>
            <a:solidFill>
              <a:srgbClr val="FF0066"/>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KE"/>
            </a:p>
          </p:txBody>
        </p:sp>
        <p:sp>
          <p:nvSpPr>
            <p:cNvPr id="397325" name="Oval 13">
              <a:extLst>
                <a:ext uri="{FF2B5EF4-FFF2-40B4-BE49-F238E27FC236}">
                  <a16:creationId xmlns:a16="http://schemas.microsoft.com/office/drawing/2014/main" id="{B97227B1-9979-47C5-BDD6-37F2C72CBA0A}"/>
                </a:ext>
              </a:extLst>
            </p:cNvPr>
            <p:cNvSpPr>
              <a:spLocks noChangeArrowheads="1"/>
            </p:cNvSpPr>
            <p:nvPr/>
          </p:nvSpPr>
          <p:spPr bwMode="auto">
            <a:xfrm>
              <a:off x="1720" y="2048"/>
              <a:ext cx="48" cy="48"/>
            </a:xfrm>
            <a:prstGeom prst="ellipse">
              <a:avLst/>
            </a:prstGeom>
            <a:solidFill>
              <a:srgbClr val="FF0066"/>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KE"/>
            </a:p>
          </p:txBody>
        </p:sp>
        <p:sp>
          <p:nvSpPr>
            <p:cNvPr id="397326" name="Oval 14">
              <a:extLst>
                <a:ext uri="{FF2B5EF4-FFF2-40B4-BE49-F238E27FC236}">
                  <a16:creationId xmlns:a16="http://schemas.microsoft.com/office/drawing/2014/main" id="{D89AEEA7-6842-4F74-BBA4-5DB5AF415DBC}"/>
                </a:ext>
              </a:extLst>
            </p:cNvPr>
            <p:cNvSpPr>
              <a:spLocks noChangeArrowheads="1"/>
            </p:cNvSpPr>
            <p:nvPr/>
          </p:nvSpPr>
          <p:spPr bwMode="auto">
            <a:xfrm>
              <a:off x="2640" y="1880"/>
              <a:ext cx="48" cy="48"/>
            </a:xfrm>
            <a:prstGeom prst="ellipse">
              <a:avLst/>
            </a:prstGeom>
            <a:solidFill>
              <a:srgbClr val="FF0066"/>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KE"/>
            </a:p>
          </p:txBody>
        </p:sp>
        <p:sp>
          <p:nvSpPr>
            <p:cNvPr id="397327" name="Oval 15">
              <a:extLst>
                <a:ext uri="{FF2B5EF4-FFF2-40B4-BE49-F238E27FC236}">
                  <a16:creationId xmlns:a16="http://schemas.microsoft.com/office/drawing/2014/main" id="{C2B7BD11-0EBD-429B-BA9E-396A198321B9}"/>
                </a:ext>
              </a:extLst>
            </p:cNvPr>
            <p:cNvSpPr>
              <a:spLocks noChangeArrowheads="1"/>
            </p:cNvSpPr>
            <p:nvPr/>
          </p:nvSpPr>
          <p:spPr bwMode="auto">
            <a:xfrm>
              <a:off x="3408" y="1664"/>
              <a:ext cx="48" cy="48"/>
            </a:xfrm>
            <a:prstGeom prst="ellipse">
              <a:avLst/>
            </a:prstGeom>
            <a:solidFill>
              <a:srgbClr val="FF0066"/>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KE"/>
            </a:p>
          </p:txBody>
        </p:sp>
      </p:grpSp>
      <p:pic>
        <p:nvPicPr>
          <p:cNvPr id="12" name="Picture 11" descr="A picture containing clipart&#10;&#10;Description automatically generated">
            <a:extLst>
              <a:ext uri="{FF2B5EF4-FFF2-40B4-BE49-F238E27FC236}">
                <a16:creationId xmlns:a16="http://schemas.microsoft.com/office/drawing/2014/main" id="{1CCD8029-434A-426A-9095-433ACD59B0E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140120" y="6460230"/>
            <a:ext cx="1003880" cy="39777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397317"/>
                                        </p:tgtEl>
                                        <p:attrNameLst>
                                          <p:attrName>style.visibility</p:attrName>
                                        </p:attrNameLst>
                                      </p:cBhvr>
                                      <p:to>
                                        <p:strVal val="visible"/>
                                      </p:to>
                                    </p:set>
                                    <p:animEffect transition="in" filter="dissolve">
                                      <p:cBhvr>
                                        <p:cTn id="7" dur="500"/>
                                        <p:tgtEl>
                                          <p:spTgt spid="397317"/>
                                        </p:tgtEl>
                                      </p:cBhvr>
                                    </p:animEffect>
                                  </p:childTnLst>
                                </p:cTn>
                              </p:par>
                              <p:par>
                                <p:cTn id="8" presetID="9" presetClass="entr" presetSubtype="0" fill="hold" nodeType="withEffect">
                                  <p:stCondLst>
                                    <p:cond delay="0"/>
                                  </p:stCondLst>
                                  <p:childTnLst>
                                    <p:set>
                                      <p:cBhvr>
                                        <p:cTn id="9" dur="1" fill="hold">
                                          <p:stCondLst>
                                            <p:cond delay="0"/>
                                          </p:stCondLst>
                                        </p:cTn>
                                        <p:tgtEl>
                                          <p:spTgt spid="397319"/>
                                        </p:tgtEl>
                                        <p:attrNameLst>
                                          <p:attrName>style.visibility</p:attrName>
                                        </p:attrNameLst>
                                      </p:cBhvr>
                                      <p:to>
                                        <p:strVal val="visible"/>
                                      </p:to>
                                    </p:set>
                                    <p:animEffect transition="in" filter="dissolve">
                                      <p:cBhvr>
                                        <p:cTn id="10" dur="500"/>
                                        <p:tgtEl>
                                          <p:spTgt spid="397319"/>
                                        </p:tgtEl>
                                      </p:cBhvr>
                                    </p:animEffect>
                                  </p:childTnLst>
                                </p:cTn>
                              </p:par>
                              <p:par>
                                <p:cTn id="11" presetID="9" presetClass="entr" presetSubtype="0" fill="hold" nodeType="withEffect">
                                  <p:stCondLst>
                                    <p:cond delay="0"/>
                                  </p:stCondLst>
                                  <p:childTnLst>
                                    <p:set>
                                      <p:cBhvr>
                                        <p:cTn id="12" dur="1" fill="hold">
                                          <p:stCondLst>
                                            <p:cond delay="0"/>
                                          </p:stCondLst>
                                        </p:cTn>
                                        <p:tgtEl>
                                          <p:spTgt spid="397320"/>
                                        </p:tgtEl>
                                        <p:attrNameLst>
                                          <p:attrName>style.visibility</p:attrName>
                                        </p:attrNameLst>
                                      </p:cBhvr>
                                      <p:to>
                                        <p:strVal val="visible"/>
                                      </p:to>
                                    </p:set>
                                    <p:animEffect transition="in" filter="dissolve">
                                      <p:cBhvr>
                                        <p:cTn id="13" dur="500"/>
                                        <p:tgtEl>
                                          <p:spTgt spid="397320"/>
                                        </p:tgtEl>
                                      </p:cBhvr>
                                    </p:animEffect>
                                  </p:childTnLst>
                                </p:cTn>
                              </p:par>
                            </p:childTnLst>
                          </p:cTn>
                        </p:par>
                        <p:par>
                          <p:cTn id="14" fill="hold" nodeType="afterGroup">
                            <p:stCondLst>
                              <p:cond delay="500"/>
                            </p:stCondLst>
                            <p:childTnLst>
                              <p:par>
                                <p:cTn id="15" presetID="6" presetClass="entr" presetSubtype="32" fill="hold" nodeType="afterEffect">
                                  <p:stCondLst>
                                    <p:cond delay="0"/>
                                  </p:stCondLst>
                                  <p:childTnLst>
                                    <p:set>
                                      <p:cBhvr>
                                        <p:cTn id="16" dur="1" fill="hold">
                                          <p:stCondLst>
                                            <p:cond delay="0"/>
                                          </p:stCondLst>
                                        </p:cTn>
                                        <p:tgtEl>
                                          <p:spTgt spid="397321"/>
                                        </p:tgtEl>
                                        <p:attrNameLst>
                                          <p:attrName>style.visibility</p:attrName>
                                        </p:attrNameLst>
                                      </p:cBhvr>
                                      <p:to>
                                        <p:strVal val="visible"/>
                                      </p:to>
                                    </p:set>
                                    <p:animEffect transition="in" filter="circle(out)">
                                      <p:cBhvr>
                                        <p:cTn id="17" dur="2000"/>
                                        <p:tgtEl>
                                          <p:spTgt spid="397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Freeform 6">
            <a:extLst>
              <a:ext uri="{FF2B5EF4-FFF2-40B4-BE49-F238E27FC236}">
                <a16:creationId xmlns:a16="http://schemas.microsoft.com/office/drawing/2014/main" id="{133F8CB7-795C-4272-9073-64D8CF97F2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75" name="Freeform: Shape 74">
            <a:extLst>
              <a:ext uri="{FF2B5EF4-FFF2-40B4-BE49-F238E27FC236}">
                <a16:creationId xmlns:a16="http://schemas.microsoft.com/office/drawing/2014/main" id="{9610F818-219E-491F-887F-B078103BA2B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39895"/>
            <a:ext cx="9143999" cy="3118104"/>
          </a:xfrm>
          <a:custGeom>
            <a:avLst/>
            <a:gdLst>
              <a:gd name="connsiteX0" fmla="*/ 0 w 12192000"/>
              <a:gd name="connsiteY0" fmla="*/ 0 h 3118104"/>
              <a:gd name="connsiteX1" fmla="*/ 3676329 w 12192000"/>
              <a:gd name="connsiteY1" fmla="*/ 0 h 3118104"/>
              <a:gd name="connsiteX2" fmla="*/ 5595257 w 12192000"/>
              <a:gd name="connsiteY2" fmla="*/ 0 h 3118104"/>
              <a:gd name="connsiteX3" fmla="*/ 5672349 w 12192000"/>
              <a:gd name="connsiteY3" fmla="*/ 0 h 3118104"/>
              <a:gd name="connsiteX4" fmla="*/ 6053347 w 12192000"/>
              <a:gd name="connsiteY4" fmla="*/ 263783 h 3118104"/>
              <a:gd name="connsiteX5" fmla="*/ 6061813 w 12192000"/>
              <a:gd name="connsiteY5" fmla="*/ 266713 h 3118104"/>
              <a:gd name="connsiteX6" fmla="*/ 6074513 w 12192000"/>
              <a:gd name="connsiteY6" fmla="*/ 271110 h 3118104"/>
              <a:gd name="connsiteX7" fmla="*/ 6087212 w 12192000"/>
              <a:gd name="connsiteY7" fmla="*/ 275506 h 3118104"/>
              <a:gd name="connsiteX8" fmla="*/ 6097797 w 12192000"/>
              <a:gd name="connsiteY8" fmla="*/ 275506 h 3118104"/>
              <a:gd name="connsiteX9" fmla="*/ 6110496 w 12192000"/>
              <a:gd name="connsiteY9" fmla="*/ 275506 h 3118104"/>
              <a:gd name="connsiteX10" fmla="*/ 6121079 w 12192000"/>
              <a:gd name="connsiteY10" fmla="*/ 271110 h 3118104"/>
              <a:gd name="connsiteX11" fmla="*/ 6133779 w 12192000"/>
              <a:gd name="connsiteY11" fmla="*/ 266713 h 3118104"/>
              <a:gd name="connsiteX12" fmla="*/ 6142246 w 12192000"/>
              <a:gd name="connsiteY12" fmla="*/ 263783 h 3118104"/>
              <a:gd name="connsiteX13" fmla="*/ 6523247 w 12192000"/>
              <a:gd name="connsiteY13" fmla="*/ 0 h 3118104"/>
              <a:gd name="connsiteX14" fmla="*/ 6596743 w 12192000"/>
              <a:gd name="connsiteY14" fmla="*/ 0 h 3118104"/>
              <a:gd name="connsiteX15" fmla="*/ 12186115 w 12192000"/>
              <a:gd name="connsiteY15" fmla="*/ 0 h 3118104"/>
              <a:gd name="connsiteX16" fmla="*/ 12192000 w 12192000"/>
              <a:gd name="connsiteY16" fmla="*/ 0 h 3118104"/>
              <a:gd name="connsiteX17" fmla="*/ 12192000 w 12192000"/>
              <a:gd name="connsiteY17" fmla="*/ 3118104 h 3118104"/>
              <a:gd name="connsiteX18" fmla="*/ 7728858 w 12192000"/>
              <a:gd name="connsiteY18" fmla="*/ 3118104 h 3118104"/>
              <a:gd name="connsiteX19" fmla="*/ 6596743 w 12192000"/>
              <a:gd name="connsiteY19" fmla="*/ 3118104 h 3118104"/>
              <a:gd name="connsiteX20" fmla="*/ 5595257 w 12192000"/>
              <a:gd name="connsiteY20" fmla="*/ 3118104 h 3118104"/>
              <a:gd name="connsiteX21" fmla="*/ 2906487 w 12192000"/>
              <a:gd name="connsiteY21" fmla="*/ 3118104 h 3118104"/>
              <a:gd name="connsiteX22" fmla="*/ 0 w 12192000"/>
              <a:gd name="connsiteY22" fmla="*/ 3118104 h 311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2000" h="3118104">
                <a:moveTo>
                  <a:pt x="0" y="0"/>
                </a:moveTo>
                <a:lnTo>
                  <a:pt x="3676329" y="0"/>
                </a:lnTo>
                <a:lnTo>
                  <a:pt x="5595257" y="0"/>
                </a:lnTo>
                <a:lnTo>
                  <a:pt x="5672349" y="0"/>
                </a:lnTo>
                <a:lnTo>
                  <a:pt x="6053347" y="263783"/>
                </a:lnTo>
                <a:lnTo>
                  <a:pt x="6061813" y="266713"/>
                </a:lnTo>
                <a:lnTo>
                  <a:pt x="6074513" y="271110"/>
                </a:lnTo>
                <a:lnTo>
                  <a:pt x="6087212" y="275506"/>
                </a:lnTo>
                <a:lnTo>
                  <a:pt x="6097797" y="275506"/>
                </a:lnTo>
                <a:lnTo>
                  <a:pt x="6110496" y="275506"/>
                </a:lnTo>
                <a:lnTo>
                  <a:pt x="6121079" y="271110"/>
                </a:lnTo>
                <a:lnTo>
                  <a:pt x="6133779" y="266713"/>
                </a:lnTo>
                <a:lnTo>
                  <a:pt x="6142246" y="263783"/>
                </a:lnTo>
                <a:lnTo>
                  <a:pt x="6523247" y="0"/>
                </a:lnTo>
                <a:lnTo>
                  <a:pt x="6596743" y="0"/>
                </a:lnTo>
                <a:lnTo>
                  <a:pt x="12186115" y="0"/>
                </a:lnTo>
                <a:lnTo>
                  <a:pt x="12192000" y="0"/>
                </a:lnTo>
                <a:lnTo>
                  <a:pt x="12192000" y="3118104"/>
                </a:lnTo>
                <a:lnTo>
                  <a:pt x="7728858" y="3118104"/>
                </a:lnTo>
                <a:lnTo>
                  <a:pt x="6596743" y="3118104"/>
                </a:lnTo>
                <a:lnTo>
                  <a:pt x="5595257" y="3118104"/>
                </a:lnTo>
                <a:lnTo>
                  <a:pt x="2906487" y="3118104"/>
                </a:lnTo>
                <a:lnTo>
                  <a:pt x="0" y="3118104"/>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260" name="Rectangle 4">
            <a:extLst>
              <a:ext uri="{FF2B5EF4-FFF2-40B4-BE49-F238E27FC236}">
                <a16:creationId xmlns:a16="http://schemas.microsoft.com/office/drawing/2014/main" id="{4CFDF257-1756-4B6E-AF43-13A09BA710F7}"/>
              </a:ext>
            </a:extLst>
          </p:cNvPr>
          <p:cNvSpPr>
            <a:spLocks noGrp="1" noRot="1" noChangeArrowheads="1"/>
          </p:cNvSpPr>
          <p:nvPr>
            <p:ph type="title"/>
          </p:nvPr>
        </p:nvSpPr>
        <p:spPr>
          <a:xfrm>
            <a:off x="607500" y="4080386"/>
            <a:ext cx="7929000" cy="1388741"/>
          </a:xfrm>
        </p:spPr>
        <p:txBody>
          <a:bodyPr vert="horz" lIns="91440" tIns="45720" rIns="91440" bIns="45720" rtlCol="0" anchor="b">
            <a:normAutofit/>
          </a:bodyPr>
          <a:lstStyle/>
          <a:p>
            <a:pPr algn="ctr"/>
            <a:r>
              <a:rPr lang="en-US" altLang="en-KE" sz="5400">
                <a:solidFill>
                  <a:srgbClr val="FFFFFF"/>
                </a:solidFill>
                <a:cs typeface="+mj-cs"/>
              </a:rPr>
              <a:t>Takaful Models</a:t>
            </a:r>
          </a:p>
        </p:txBody>
      </p:sp>
      <p:sp>
        <p:nvSpPr>
          <p:cNvPr id="77" name="Rounded Rectangle 16">
            <a:extLst>
              <a:ext uri="{FF2B5EF4-FFF2-40B4-BE49-F238E27FC236}">
                <a16:creationId xmlns:a16="http://schemas.microsoft.com/office/drawing/2014/main" id="{5A086AAD-1108-41EB-A7C9-5E22CA942EB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7854" y="643464"/>
            <a:ext cx="5818353" cy="2817491"/>
          </a:xfrm>
          <a:prstGeom prst="roundRect">
            <a:avLst>
              <a:gd name="adj" fmla="val 3513"/>
            </a:avLst>
          </a:prstGeom>
          <a:solidFill>
            <a:schemeClr val="bg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clipart&#10;&#10;Description automatically generated">
            <a:extLst>
              <a:ext uri="{FF2B5EF4-FFF2-40B4-BE49-F238E27FC236}">
                <a16:creationId xmlns:a16="http://schemas.microsoft.com/office/drawing/2014/main" id="{E0DD5511-FD4F-4F30-9A0B-7008565513B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850922" y="971373"/>
            <a:ext cx="5435261" cy="2146928"/>
          </a:xfrm>
          <a:prstGeom prst="rect">
            <a:avLst/>
          </a:prstGeom>
        </p:spPr>
      </p:pic>
    </p:spTree>
  </p:cSld>
  <p:clrMapOvr>
    <a:overrideClrMapping bg1="lt1" tx1="dk1" bg2="lt2" tx2="dk2" accent1="accent1" accent2="accent2" accent3="accent3" accent4="accent4" accent5="accent5" accent6="accent6" hlink="hlink" folHlink="folHlink"/>
  </p:clrMapOvr>
  <p:transition spd="slow">
    <p:push dir="d"/>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9A69AF-D57B-49B4-886C-D4A5DC1944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CABDC08D-6093-4397-92D4-54D00E2BB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345293" y="1345293"/>
            <a:ext cx="6858000" cy="4167414"/>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338946" name="Rectangle 2">
            <a:extLst>
              <a:ext uri="{FF2B5EF4-FFF2-40B4-BE49-F238E27FC236}">
                <a16:creationId xmlns:a16="http://schemas.microsoft.com/office/drawing/2014/main" id="{4B89D909-4C26-41F8-9C51-84ED7AE53D9B}"/>
              </a:ext>
            </a:extLst>
          </p:cNvPr>
          <p:cNvSpPr>
            <a:spLocks noGrp="1" noRot="1" noChangeArrowheads="1"/>
          </p:cNvSpPr>
          <p:nvPr>
            <p:ph type="title"/>
          </p:nvPr>
        </p:nvSpPr>
        <p:spPr>
          <a:xfrm>
            <a:off x="338636" y="1734857"/>
            <a:ext cx="2824112" cy="3388287"/>
          </a:xfrm>
        </p:spPr>
        <p:txBody>
          <a:bodyPr anchor="ctr">
            <a:normAutofit/>
          </a:bodyPr>
          <a:lstStyle/>
          <a:p>
            <a:r>
              <a:rPr lang="en-US" altLang="en-KE"/>
              <a:t>Mudaraba Model </a:t>
            </a:r>
          </a:p>
        </p:txBody>
      </p:sp>
      <p:sp>
        <p:nvSpPr>
          <p:cNvPr id="338947" name="Rectangle 3">
            <a:extLst>
              <a:ext uri="{FF2B5EF4-FFF2-40B4-BE49-F238E27FC236}">
                <a16:creationId xmlns:a16="http://schemas.microsoft.com/office/drawing/2014/main" id="{0AF630F9-14E0-407A-BD3D-0C6110A0D7CC}"/>
              </a:ext>
            </a:extLst>
          </p:cNvPr>
          <p:cNvSpPr>
            <a:spLocks noGrp="1" noChangeArrowheads="1"/>
          </p:cNvSpPr>
          <p:nvPr>
            <p:ph idx="1"/>
          </p:nvPr>
        </p:nvSpPr>
        <p:spPr>
          <a:xfrm>
            <a:off x="4506051" y="978993"/>
            <a:ext cx="4023913" cy="4900014"/>
          </a:xfrm>
          <a:effectLst/>
        </p:spPr>
        <p:txBody>
          <a:bodyPr>
            <a:normAutofit/>
          </a:bodyPr>
          <a:lstStyle/>
          <a:p>
            <a:r>
              <a:rPr lang="en-US" altLang="en-KE" b="1"/>
              <a:t>The surplus is shared between the participants with a takaful operator. The sharing of such profit (surplus) may be in a ratio 5:5 , 6:4 etc. as mutually agreed between the contracting parties. Generally, these risk sharing arrangements allow the takaful operator to share in the underwriting results from operations as well as the favourable performance returns on invested premiums. </a:t>
            </a:r>
          </a:p>
        </p:txBody>
      </p:sp>
      <p:pic>
        <p:nvPicPr>
          <p:cNvPr id="4" name="Picture 3" descr="A picture containing clipart&#10;&#10;Description automatically generated">
            <a:extLst>
              <a:ext uri="{FF2B5EF4-FFF2-40B4-BE49-F238E27FC236}">
                <a16:creationId xmlns:a16="http://schemas.microsoft.com/office/drawing/2014/main" id="{1EC1A147-6166-4E78-A83C-095C0D53C9D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140120" y="6460230"/>
            <a:ext cx="1003880" cy="397770"/>
          </a:xfrm>
          <a:prstGeom prst="rect">
            <a:avLst/>
          </a:prstGeom>
        </p:spPr>
      </p:pic>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0994" name="Text Box 2">
            <a:extLst>
              <a:ext uri="{FF2B5EF4-FFF2-40B4-BE49-F238E27FC236}">
                <a16:creationId xmlns:a16="http://schemas.microsoft.com/office/drawing/2014/main" id="{DC6E7219-34A1-47F6-A063-9104EB507A32}"/>
              </a:ext>
            </a:extLst>
          </p:cNvPr>
          <p:cNvSpPr txBox="1">
            <a:spLocks noChangeArrowheads="1"/>
          </p:cNvSpPr>
          <p:nvPr/>
        </p:nvSpPr>
        <p:spPr bwMode="auto">
          <a:xfrm>
            <a:off x="7467600" y="76200"/>
            <a:ext cx="1447800" cy="952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KE" sz="1400"/>
              <a:t>Profits attributable     to   Shareholders</a:t>
            </a:r>
          </a:p>
        </p:txBody>
      </p:sp>
      <p:sp>
        <p:nvSpPr>
          <p:cNvPr id="340995" name="Text Box 3">
            <a:extLst>
              <a:ext uri="{FF2B5EF4-FFF2-40B4-BE49-F238E27FC236}">
                <a16:creationId xmlns:a16="http://schemas.microsoft.com/office/drawing/2014/main" id="{84AAE96A-4176-427B-8820-3FF2F544BAA6}"/>
              </a:ext>
            </a:extLst>
          </p:cNvPr>
          <p:cNvSpPr txBox="1">
            <a:spLocks noChangeArrowheads="1"/>
          </p:cNvSpPr>
          <p:nvPr/>
        </p:nvSpPr>
        <p:spPr bwMode="auto">
          <a:xfrm>
            <a:off x="7467600" y="1371600"/>
            <a:ext cx="1447800" cy="952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KE" sz="1400"/>
              <a:t>Company’s Admin. &amp; Mangt. Expenses</a:t>
            </a:r>
          </a:p>
        </p:txBody>
      </p:sp>
      <p:sp>
        <p:nvSpPr>
          <p:cNvPr id="340996" name="Text Box 4">
            <a:extLst>
              <a:ext uri="{FF2B5EF4-FFF2-40B4-BE49-F238E27FC236}">
                <a16:creationId xmlns:a16="http://schemas.microsoft.com/office/drawing/2014/main" id="{47113E53-ECA6-4738-AD63-C38478001EDF}"/>
              </a:ext>
            </a:extLst>
          </p:cNvPr>
          <p:cNvSpPr txBox="1">
            <a:spLocks noChangeArrowheads="1"/>
          </p:cNvSpPr>
          <p:nvPr/>
        </p:nvSpPr>
        <p:spPr bwMode="auto">
          <a:xfrm>
            <a:off x="1524000" y="4533900"/>
            <a:ext cx="1219200" cy="952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KE" sz="1400"/>
              <a:t>Takaful Contribution paid by Participant</a:t>
            </a:r>
          </a:p>
        </p:txBody>
      </p:sp>
      <p:sp>
        <p:nvSpPr>
          <p:cNvPr id="340997" name="Rectangle 5">
            <a:extLst>
              <a:ext uri="{FF2B5EF4-FFF2-40B4-BE49-F238E27FC236}">
                <a16:creationId xmlns:a16="http://schemas.microsoft.com/office/drawing/2014/main" id="{C4753315-2E61-42DF-8683-E5CB55702433}"/>
              </a:ext>
            </a:extLst>
          </p:cNvPr>
          <p:cNvSpPr>
            <a:spLocks noChangeArrowheads="1"/>
          </p:cNvSpPr>
          <p:nvPr/>
        </p:nvSpPr>
        <p:spPr bwMode="auto">
          <a:xfrm>
            <a:off x="3048000" y="4495800"/>
            <a:ext cx="838200"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KE" sz="1400"/>
              <a:t>General </a:t>
            </a:r>
          </a:p>
          <a:p>
            <a:r>
              <a:rPr lang="en-US" altLang="en-KE" sz="1400"/>
              <a:t>Takaful</a:t>
            </a:r>
          </a:p>
          <a:p>
            <a:r>
              <a:rPr lang="en-US" altLang="en-KE" sz="1400"/>
              <a:t>Fund</a:t>
            </a:r>
          </a:p>
        </p:txBody>
      </p:sp>
      <p:sp>
        <p:nvSpPr>
          <p:cNvPr id="340998" name="Rectangle 6">
            <a:extLst>
              <a:ext uri="{FF2B5EF4-FFF2-40B4-BE49-F238E27FC236}">
                <a16:creationId xmlns:a16="http://schemas.microsoft.com/office/drawing/2014/main" id="{9B5B9785-BDF9-4F46-BEA5-54039EF697AA}"/>
              </a:ext>
            </a:extLst>
          </p:cNvPr>
          <p:cNvSpPr>
            <a:spLocks noChangeArrowheads="1"/>
          </p:cNvSpPr>
          <p:nvPr/>
        </p:nvSpPr>
        <p:spPr bwMode="auto">
          <a:xfrm>
            <a:off x="4267200" y="4495800"/>
            <a:ext cx="838200"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KE" sz="1400"/>
              <a:t>General </a:t>
            </a:r>
          </a:p>
          <a:p>
            <a:r>
              <a:rPr lang="en-US" altLang="en-KE" sz="1400"/>
              <a:t>Takaful</a:t>
            </a:r>
          </a:p>
          <a:p>
            <a:r>
              <a:rPr lang="en-US" altLang="en-KE" sz="1400"/>
              <a:t>Fund</a:t>
            </a:r>
          </a:p>
        </p:txBody>
      </p:sp>
      <p:sp>
        <p:nvSpPr>
          <p:cNvPr id="340999" name="Rectangle 7">
            <a:extLst>
              <a:ext uri="{FF2B5EF4-FFF2-40B4-BE49-F238E27FC236}">
                <a16:creationId xmlns:a16="http://schemas.microsoft.com/office/drawing/2014/main" id="{B808C2E7-106C-4DC1-B4C1-F3100ADCFC7A}"/>
              </a:ext>
            </a:extLst>
          </p:cNvPr>
          <p:cNvSpPr>
            <a:spLocks noChangeArrowheads="1"/>
          </p:cNvSpPr>
          <p:nvPr/>
        </p:nvSpPr>
        <p:spPr bwMode="auto">
          <a:xfrm>
            <a:off x="5562600" y="4495800"/>
            <a:ext cx="914400"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KE" sz="1300"/>
              <a:t> Operational </a:t>
            </a:r>
          </a:p>
          <a:p>
            <a:r>
              <a:rPr lang="en-US" altLang="en-KE" sz="1300"/>
              <a:t>Cost of</a:t>
            </a:r>
          </a:p>
          <a:p>
            <a:r>
              <a:rPr lang="en-US" altLang="en-KE" sz="1300"/>
              <a:t>Takaful</a:t>
            </a:r>
          </a:p>
        </p:txBody>
      </p:sp>
      <p:sp>
        <p:nvSpPr>
          <p:cNvPr id="341001" name="Rectangle 9">
            <a:extLst>
              <a:ext uri="{FF2B5EF4-FFF2-40B4-BE49-F238E27FC236}">
                <a16:creationId xmlns:a16="http://schemas.microsoft.com/office/drawing/2014/main" id="{E8A133A0-D417-49DD-96AE-2759BFC9C24F}"/>
              </a:ext>
            </a:extLst>
          </p:cNvPr>
          <p:cNvSpPr>
            <a:spLocks noChangeArrowheads="1"/>
          </p:cNvSpPr>
          <p:nvPr/>
        </p:nvSpPr>
        <p:spPr bwMode="auto">
          <a:xfrm>
            <a:off x="6858000" y="4495800"/>
            <a:ext cx="838200"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KE" sz="1400"/>
              <a:t>Surplus</a:t>
            </a:r>
          </a:p>
          <a:p>
            <a:r>
              <a:rPr lang="en-US" altLang="en-KE" sz="1400"/>
              <a:t>(Profit)</a:t>
            </a:r>
          </a:p>
        </p:txBody>
      </p:sp>
      <p:sp>
        <p:nvSpPr>
          <p:cNvPr id="341002" name="Rectangle 10">
            <a:extLst>
              <a:ext uri="{FF2B5EF4-FFF2-40B4-BE49-F238E27FC236}">
                <a16:creationId xmlns:a16="http://schemas.microsoft.com/office/drawing/2014/main" id="{8D92177A-ACF8-417A-9B2B-52948C647187}"/>
              </a:ext>
            </a:extLst>
          </p:cNvPr>
          <p:cNvSpPr>
            <a:spLocks noChangeArrowheads="1"/>
          </p:cNvSpPr>
          <p:nvPr/>
        </p:nvSpPr>
        <p:spPr bwMode="auto">
          <a:xfrm>
            <a:off x="7924800" y="5410200"/>
            <a:ext cx="1066800"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KE" sz="1400"/>
              <a:t>Participant’s</a:t>
            </a:r>
          </a:p>
          <a:p>
            <a:r>
              <a:rPr lang="en-US" altLang="en-KE" sz="1400"/>
              <a:t>Share</a:t>
            </a:r>
          </a:p>
          <a:p>
            <a:r>
              <a:rPr lang="en-US" altLang="en-KE" sz="1400"/>
              <a:t>from Surplus</a:t>
            </a:r>
          </a:p>
        </p:txBody>
      </p:sp>
      <p:sp>
        <p:nvSpPr>
          <p:cNvPr id="341003" name="Rectangle 11">
            <a:extLst>
              <a:ext uri="{FF2B5EF4-FFF2-40B4-BE49-F238E27FC236}">
                <a16:creationId xmlns:a16="http://schemas.microsoft.com/office/drawing/2014/main" id="{5BCCCD95-E7A9-4EE7-9449-87AF50974328}"/>
              </a:ext>
            </a:extLst>
          </p:cNvPr>
          <p:cNvSpPr>
            <a:spLocks noChangeArrowheads="1"/>
          </p:cNvSpPr>
          <p:nvPr/>
        </p:nvSpPr>
        <p:spPr bwMode="auto">
          <a:xfrm>
            <a:off x="7924800" y="3810000"/>
            <a:ext cx="1066800"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KE" sz="1400" dirty="0"/>
              <a:t>Company’s </a:t>
            </a:r>
          </a:p>
          <a:p>
            <a:r>
              <a:rPr lang="en-US" altLang="en-KE" sz="1400" dirty="0"/>
              <a:t>Share from</a:t>
            </a:r>
          </a:p>
          <a:p>
            <a:r>
              <a:rPr lang="en-US" altLang="en-KE" sz="1400" dirty="0"/>
              <a:t> Surplus</a:t>
            </a:r>
          </a:p>
        </p:txBody>
      </p:sp>
      <p:grpSp>
        <p:nvGrpSpPr>
          <p:cNvPr id="341004" name="Group 12">
            <a:extLst>
              <a:ext uri="{FF2B5EF4-FFF2-40B4-BE49-F238E27FC236}">
                <a16:creationId xmlns:a16="http://schemas.microsoft.com/office/drawing/2014/main" id="{60863773-23D3-47C9-8AB5-5526723B9982}"/>
              </a:ext>
            </a:extLst>
          </p:cNvPr>
          <p:cNvGrpSpPr>
            <a:grpSpLocks/>
          </p:cNvGrpSpPr>
          <p:nvPr/>
        </p:nvGrpSpPr>
        <p:grpSpPr bwMode="auto">
          <a:xfrm>
            <a:off x="2895600" y="2590800"/>
            <a:ext cx="2514600" cy="990600"/>
            <a:chOff x="1152" y="1728"/>
            <a:chExt cx="1584" cy="624"/>
          </a:xfrm>
        </p:grpSpPr>
        <p:sp>
          <p:nvSpPr>
            <p:cNvPr id="341005" name="Rectangle 13">
              <a:extLst>
                <a:ext uri="{FF2B5EF4-FFF2-40B4-BE49-F238E27FC236}">
                  <a16:creationId xmlns:a16="http://schemas.microsoft.com/office/drawing/2014/main" id="{5FB8322C-EC02-4CD0-97D8-43DBCC01759A}"/>
                </a:ext>
              </a:extLst>
            </p:cNvPr>
            <p:cNvSpPr>
              <a:spLocks noChangeArrowheads="1"/>
            </p:cNvSpPr>
            <p:nvPr/>
          </p:nvSpPr>
          <p:spPr bwMode="auto">
            <a:xfrm>
              <a:off x="1152" y="1728"/>
              <a:ext cx="624" cy="6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KE" sz="1400"/>
                <a:t>Investment </a:t>
              </a:r>
            </a:p>
            <a:p>
              <a:r>
                <a:rPr lang="en-US" altLang="en-KE" sz="1400"/>
                <a:t>By</a:t>
              </a:r>
            </a:p>
            <a:p>
              <a:r>
                <a:rPr lang="en-US" altLang="en-KE" sz="1400"/>
                <a:t> Company</a:t>
              </a:r>
            </a:p>
          </p:txBody>
        </p:sp>
        <p:sp>
          <p:nvSpPr>
            <p:cNvPr id="341006" name="Rectangle 14">
              <a:extLst>
                <a:ext uri="{FF2B5EF4-FFF2-40B4-BE49-F238E27FC236}">
                  <a16:creationId xmlns:a16="http://schemas.microsoft.com/office/drawing/2014/main" id="{C140B181-4C82-44A5-8583-C2B2E4ABC9E5}"/>
                </a:ext>
              </a:extLst>
            </p:cNvPr>
            <p:cNvSpPr>
              <a:spLocks noChangeArrowheads="1"/>
            </p:cNvSpPr>
            <p:nvPr/>
          </p:nvSpPr>
          <p:spPr bwMode="auto">
            <a:xfrm>
              <a:off x="2064" y="1728"/>
              <a:ext cx="672" cy="6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KE" sz="1400"/>
                <a:t>Profit </a:t>
              </a:r>
            </a:p>
            <a:p>
              <a:r>
                <a:rPr lang="en-US" altLang="en-KE" sz="1400"/>
                <a:t>From</a:t>
              </a:r>
            </a:p>
            <a:p>
              <a:r>
                <a:rPr lang="en-US" altLang="en-KE" sz="1400"/>
                <a:t> Investments</a:t>
              </a:r>
            </a:p>
          </p:txBody>
        </p:sp>
      </p:grpSp>
      <p:sp>
        <p:nvSpPr>
          <p:cNvPr id="341007" name="Rectangle 15">
            <a:extLst>
              <a:ext uri="{FF2B5EF4-FFF2-40B4-BE49-F238E27FC236}">
                <a16:creationId xmlns:a16="http://schemas.microsoft.com/office/drawing/2014/main" id="{EF003CE4-BF60-4124-A0C9-FD2A27D6AE81}"/>
              </a:ext>
            </a:extLst>
          </p:cNvPr>
          <p:cNvSpPr>
            <a:spLocks noChangeArrowheads="1"/>
          </p:cNvSpPr>
          <p:nvPr/>
        </p:nvSpPr>
        <p:spPr bwMode="auto">
          <a:xfrm>
            <a:off x="76200" y="1371600"/>
            <a:ext cx="990600"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r>
              <a:rPr lang="en-US" altLang="en-KE" sz="1400"/>
              <a:t>Company</a:t>
            </a:r>
          </a:p>
        </p:txBody>
      </p:sp>
      <p:sp>
        <p:nvSpPr>
          <p:cNvPr id="341008" name="Rectangle 16">
            <a:extLst>
              <a:ext uri="{FF2B5EF4-FFF2-40B4-BE49-F238E27FC236}">
                <a16:creationId xmlns:a16="http://schemas.microsoft.com/office/drawing/2014/main" id="{8E1EA6DD-3198-4C17-B61E-ADDAE4DC8028}"/>
              </a:ext>
            </a:extLst>
          </p:cNvPr>
          <p:cNvSpPr>
            <a:spLocks noChangeArrowheads="1"/>
          </p:cNvSpPr>
          <p:nvPr/>
        </p:nvSpPr>
        <p:spPr bwMode="auto">
          <a:xfrm>
            <a:off x="1295400" y="1143000"/>
            <a:ext cx="7772400" cy="1371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KE"/>
          </a:p>
        </p:txBody>
      </p:sp>
      <p:sp>
        <p:nvSpPr>
          <p:cNvPr id="341009" name="Rectangle 17">
            <a:extLst>
              <a:ext uri="{FF2B5EF4-FFF2-40B4-BE49-F238E27FC236}">
                <a16:creationId xmlns:a16="http://schemas.microsoft.com/office/drawing/2014/main" id="{F01D69B4-63F6-44A4-8234-8C5F9864BF68}"/>
              </a:ext>
            </a:extLst>
          </p:cNvPr>
          <p:cNvSpPr>
            <a:spLocks noChangeArrowheads="1"/>
          </p:cNvSpPr>
          <p:nvPr/>
        </p:nvSpPr>
        <p:spPr bwMode="auto">
          <a:xfrm>
            <a:off x="1295400" y="3733800"/>
            <a:ext cx="7772400" cy="274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KE"/>
          </a:p>
        </p:txBody>
      </p:sp>
      <p:sp>
        <p:nvSpPr>
          <p:cNvPr id="341010" name="Rectangle 18">
            <a:extLst>
              <a:ext uri="{FF2B5EF4-FFF2-40B4-BE49-F238E27FC236}">
                <a16:creationId xmlns:a16="http://schemas.microsoft.com/office/drawing/2014/main" id="{CA93AECB-B86D-4A58-BEC4-E30995FFA037}"/>
              </a:ext>
            </a:extLst>
          </p:cNvPr>
          <p:cNvSpPr>
            <a:spLocks noChangeArrowheads="1"/>
          </p:cNvSpPr>
          <p:nvPr/>
        </p:nvSpPr>
        <p:spPr bwMode="auto">
          <a:xfrm>
            <a:off x="76200" y="4495800"/>
            <a:ext cx="990600" cy="106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r>
              <a:rPr lang="en-US" altLang="en-KE" sz="1400"/>
              <a:t>Participant</a:t>
            </a:r>
          </a:p>
        </p:txBody>
      </p:sp>
      <p:sp>
        <p:nvSpPr>
          <p:cNvPr id="341011" name="Line 19">
            <a:extLst>
              <a:ext uri="{FF2B5EF4-FFF2-40B4-BE49-F238E27FC236}">
                <a16:creationId xmlns:a16="http://schemas.microsoft.com/office/drawing/2014/main" id="{6104193D-27D7-4653-BF6C-A28CC8E168BB}"/>
              </a:ext>
            </a:extLst>
          </p:cNvPr>
          <p:cNvSpPr>
            <a:spLocks noChangeShapeType="1"/>
          </p:cNvSpPr>
          <p:nvPr/>
        </p:nvSpPr>
        <p:spPr bwMode="auto">
          <a:xfrm>
            <a:off x="1066800" y="1905000"/>
            <a:ext cx="2286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KE"/>
          </a:p>
        </p:txBody>
      </p:sp>
      <p:sp>
        <p:nvSpPr>
          <p:cNvPr id="341012" name="Line 20">
            <a:extLst>
              <a:ext uri="{FF2B5EF4-FFF2-40B4-BE49-F238E27FC236}">
                <a16:creationId xmlns:a16="http://schemas.microsoft.com/office/drawing/2014/main" id="{90C8F1D3-0831-49E3-95CB-A0E7DE23F26B}"/>
              </a:ext>
            </a:extLst>
          </p:cNvPr>
          <p:cNvSpPr>
            <a:spLocks noChangeShapeType="1"/>
          </p:cNvSpPr>
          <p:nvPr/>
        </p:nvSpPr>
        <p:spPr bwMode="auto">
          <a:xfrm>
            <a:off x="1066800" y="5105400"/>
            <a:ext cx="4572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KE"/>
          </a:p>
        </p:txBody>
      </p:sp>
      <p:sp>
        <p:nvSpPr>
          <p:cNvPr id="341013" name="Line 21">
            <a:extLst>
              <a:ext uri="{FF2B5EF4-FFF2-40B4-BE49-F238E27FC236}">
                <a16:creationId xmlns:a16="http://schemas.microsoft.com/office/drawing/2014/main" id="{AEF207E8-B327-495C-907C-F6EC55117E16}"/>
              </a:ext>
            </a:extLst>
          </p:cNvPr>
          <p:cNvSpPr>
            <a:spLocks noChangeShapeType="1"/>
          </p:cNvSpPr>
          <p:nvPr/>
        </p:nvSpPr>
        <p:spPr bwMode="auto">
          <a:xfrm>
            <a:off x="2743200" y="5105400"/>
            <a:ext cx="3048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KE"/>
          </a:p>
        </p:txBody>
      </p:sp>
      <p:sp>
        <p:nvSpPr>
          <p:cNvPr id="341014" name="Line 22">
            <a:extLst>
              <a:ext uri="{FF2B5EF4-FFF2-40B4-BE49-F238E27FC236}">
                <a16:creationId xmlns:a16="http://schemas.microsoft.com/office/drawing/2014/main" id="{66573AE0-3A14-4863-9526-4C80D95702A4}"/>
              </a:ext>
            </a:extLst>
          </p:cNvPr>
          <p:cNvSpPr>
            <a:spLocks noChangeShapeType="1"/>
          </p:cNvSpPr>
          <p:nvPr/>
        </p:nvSpPr>
        <p:spPr bwMode="auto">
          <a:xfrm>
            <a:off x="3886200" y="5105400"/>
            <a:ext cx="3810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KE"/>
          </a:p>
        </p:txBody>
      </p:sp>
      <p:sp>
        <p:nvSpPr>
          <p:cNvPr id="341016" name="Line 24">
            <a:extLst>
              <a:ext uri="{FF2B5EF4-FFF2-40B4-BE49-F238E27FC236}">
                <a16:creationId xmlns:a16="http://schemas.microsoft.com/office/drawing/2014/main" id="{89297374-2577-4E3E-A678-C5B262371A5D}"/>
              </a:ext>
            </a:extLst>
          </p:cNvPr>
          <p:cNvSpPr>
            <a:spLocks noChangeShapeType="1"/>
          </p:cNvSpPr>
          <p:nvPr/>
        </p:nvSpPr>
        <p:spPr bwMode="auto">
          <a:xfrm>
            <a:off x="5105400" y="5105400"/>
            <a:ext cx="4572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KE"/>
          </a:p>
        </p:txBody>
      </p:sp>
      <p:sp>
        <p:nvSpPr>
          <p:cNvPr id="341017" name="Line 25">
            <a:extLst>
              <a:ext uri="{FF2B5EF4-FFF2-40B4-BE49-F238E27FC236}">
                <a16:creationId xmlns:a16="http://schemas.microsoft.com/office/drawing/2014/main" id="{1C226E8E-0CBB-4FE9-9705-C25031B31B47}"/>
              </a:ext>
            </a:extLst>
          </p:cNvPr>
          <p:cNvSpPr>
            <a:spLocks noChangeShapeType="1"/>
          </p:cNvSpPr>
          <p:nvPr/>
        </p:nvSpPr>
        <p:spPr bwMode="auto">
          <a:xfrm>
            <a:off x="6477000" y="5105400"/>
            <a:ext cx="3810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KE"/>
          </a:p>
        </p:txBody>
      </p:sp>
      <p:sp>
        <p:nvSpPr>
          <p:cNvPr id="341018" name="Line 26">
            <a:extLst>
              <a:ext uri="{FF2B5EF4-FFF2-40B4-BE49-F238E27FC236}">
                <a16:creationId xmlns:a16="http://schemas.microsoft.com/office/drawing/2014/main" id="{45FE04E0-A854-402E-A008-155A9030FF5C}"/>
              </a:ext>
            </a:extLst>
          </p:cNvPr>
          <p:cNvSpPr>
            <a:spLocks noChangeShapeType="1"/>
          </p:cNvSpPr>
          <p:nvPr/>
        </p:nvSpPr>
        <p:spPr bwMode="auto">
          <a:xfrm>
            <a:off x="8458200" y="4800600"/>
            <a:ext cx="0" cy="609600"/>
          </a:xfrm>
          <a:prstGeom prst="line">
            <a:avLst/>
          </a:prstGeom>
          <a:noFill/>
          <a:ln w="952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KE"/>
          </a:p>
        </p:txBody>
      </p:sp>
      <p:sp>
        <p:nvSpPr>
          <p:cNvPr id="341019" name="Line 27">
            <a:extLst>
              <a:ext uri="{FF2B5EF4-FFF2-40B4-BE49-F238E27FC236}">
                <a16:creationId xmlns:a16="http://schemas.microsoft.com/office/drawing/2014/main" id="{508AA1F6-672E-42BC-95C9-6064D1D47B3E}"/>
              </a:ext>
            </a:extLst>
          </p:cNvPr>
          <p:cNvSpPr>
            <a:spLocks noChangeShapeType="1"/>
          </p:cNvSpPr>
          <p:nvPr/>
        </p:nvSpPr>
        <p:spPr bwMode="auto">
          <a:xfrm>
            <a:off x="7696200" y="5105400"/>
            <a:ext cx="7620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KE"/>
          </a:p>
        </p:txBody>
      </p:sp>
      <p:sp>
        <p:nvSpPr>
          <p:cNvPr id="341020" name="Line 28">
            <a:extLst>
              <a:ext uri="{FF2B5EF4-FFF2-40B4-BE49-F238E27FC236}">
                <a16:creationId xmlns:a16="http://schemas.microsoft.com/office/drawing/2014/main" id="{173A49C0-A290-4629-B269-10CF29E09A78}"/>
              </a:ext>
            </a:extLst>
          </p:cNvPr>
          <p:cNvSpPr>
            <a:spLocks noChangeShapeType="1"/>
          </p:cNvSpPr>
          <p:nvPr/>
        </p:nvSpPr>
        <p:spPr bwMode="auto">
          <a:xfrm flipV="1">
            <a:off x="3429000" y="3581400"/>
            <a:ext cx="0" cy="914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KE"/>
          </a:p>
        </p:txBody>
      </p:sp>
      <p:sp>
        <p:nvSpPr>
          <p:cNvPr id="341021" name="Line 29">
            <a:extLst>
              <a:ext uri="{FF2B5EF4-FFF2-40B4-BE49-F238E27FC236}">
                <a16:creationId xmlns:a16="http://schemas.microsoft.com/office/drawing/2014/main" id="{EDF50162-53BE-4294-B2D1-8BEE2B56AF13}"/>
              </a:ext>
            </a:extLst>
          </p:cNvPr>
          <p:cNvSpPr>
            <a:spLocks noChangeShapeType="1"/>
          </p:cNvSpPr>
          <p:nvPr/>
        </p:nvSpPr>
        <p:spPr bwMode="auto">
          <a:xfrm>
            <a:off x="3886200" y="3124200"/>
            <a:ext cx="4572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KE"/>
          </a:p>
        </p:txBody>
      </p:sp>
      <p:sp>
        <p:nvSpPr>
          <p:cNvPr id="341022" name="Line 30">
            <a:extLst>
              <a:ext uri="{FF2B5EF4-FFF2-40B4-BE49-F238E27FC236}">
                <a16:creationId xmlns:a16="http://schemas.microsoft.com/office/drawing/2014/main" id="{C9117CF4-CD0F-4EE4-9CD8-7F0E501D10E8}"/>
              </a:ext>
            </a:extLst>
          </p:cNvPr>
          <p:cNvSpPr>
            <a:spLocks noChangeShapeType="1"/>
          </p:cNvSpPr>
          <p:nvPr/>
        </p:nvSpPr>
        <p:spPr bwMode="auto">
          <a:xfrm>
            <a:off x="4724400" y="3581400"/>
            <a:ext cx="0" cy="914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KE"/>
          </a:p>
        </p:txBody>
      </p:sp>
      <p:sp>
        <p:nvSpPr>
          <p:cNvPr id="341023" name="Line 31">
            <a:extLst>
              <a:ext uri="{FF2B5EF4-FFF2-40B4-BE49-F238E27FC236}">
                <a16:creationId xmlns:a16="http://schemas.microsoft.com/office/drawing/2014/main" id="{FDF72DF1-6F5F-47D7-9A9B-97D16319B6F0}"/>
              </a:ext>
            </a:extLst>
          </p:cNvPr>
          <p:cNvSpPr>
            <a:spLocks noChangeShapeType="1"/>
          </p:cNvSpPr>
          <p:nvPr/>
        </p:nvSpPr>
        <p:spPr bwMode="auto">
          <a:xfrm flipV="1">
            <a:off x="8458200" y="2362200"/>
            <a:ext cx="0" cy="14478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KE"/>
          </a:p>
        </p:txBody>
      </p:sp>
      <p:sp>
        <p:nvSpPr>
          <p:cNvPr id="341024" name="Line 32">
            <a:extLst>
              <a:ext uri="{FF2B5EF4-FFF2-40B4-BE49-F238E27FC236}">
                <a16:creationId xmlns:a16="http://schemas.microsoft.com/office/drawing/2014/main" id="{923251FA-EF53-4E15-A72F-2A1599E619E2}"/>
              </a:ext>
            </a:extLst>
          </p:cNvPr>
          <p:cNvSpPr>
            <a:spLocks noChangeShapeType="1"/>
          </p:cNvSpPr>
          <p:nvPr/>
        </p:nvSpPr>
        <p:spPr bwMode="auto">
          <a:xfrm flipV="1">
            <a:off x="8458200" y="990600"/>
            <a:ext cx="0" cy="3810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KE"/>
          </a:p>
        </p:txBody>
      </p:sp>
      <p:sp>
        <p:nvSpPr>
          <p:cNvPr id="341025" name="Text Box 33">
            <a:extLst>
              <a:ext uri="{FF2B5EF4-FFF2-40B4-BE49-F238E27FC236}">
                <a16:creationId xmlns:a16="http://schemas.microsoft.com/office/drawing/2014/main" id="{38291D41-0FEB-4917-A444-3A9171915F49}"/>
              </a:ext>
            </a:extLst>
          </p:cNvPr>
          <p:cNvSpPr txBox="1">
            <a:spLocks noChangeArrowheads="1"/>
          </p:cNvSpPr>
          <p:nvPr/>
        </p:nvSpPr>
        <p:spPr bwMode="auto">
          <a:xfrm>
            <a:off x="1295400" y="304800"/>
            <a:ext cx="3124200" cy="528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KE" sz="2800" b="1">
                <a:solidFill>
                  <a:srgbClr val="00FFFF"/>
                </a:solidFill>
              </a:rPr>
              <a:t>Mudaraba Model</a:t>
            </a:r>
          </a:p>
        </p:txBody>
      </p:sp>
      <p:pic>
        <p:nvPicPr>
          <p:cNvPr id="32" name="Picture 31" descr="A picture containing clipart&#10;&#10;Description automatically generated">
            <a:extLst>
              <a:ext uri="{FF2B5EF4-FFF2-40B4-BE49-F238E27FC236}">
                <a16:creationId xmlns:a16="http://schemas.microsoft.com/office/drawing/2014/main" id="{BDCAE6DF-319C-419E-AE61-5AB59524423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6460230"/>
            <a:ext cx="1003880" cy="397770"/>
          </a:xfrm>
          <a:prstGeom prst="rect">
            <a:avLst/>
          </a:prstGeom>
        </p:spPr>
      </p:pic>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9A69AF-D57B-49B4-886C-D4A5DC1944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CABDC08D-6093-4397-92D4-54D00E2BB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345293" y="1345293"/>
            <a:ext cx="6858000" cy="4167414"/>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27330" name="Rectangle 2">
            <a:extLst>
              <a:ext uri="{FF2B5EF4-FFF2-40B4-BE49-F238E27FC236}">
                <a16:creationId xmlns:a16="http://schemas.microsoft.com/office/drawing/2014/main" id="{C24F04CA-B350-437B-80A3-010FECCFB740}"/>
              </a:ext>
            </a:extLst>
          </p:cNvPr>
          <p:cNvSpPr>
            <a:spLocks noGrp="1" noRot="1" noChangeArrowheads="1"/>
          </p:cNvSpPr>
          <p:nvPr>
            <p:ph type="title"/>
          </p:nvPr>
        </p:nvSpPr>
        <p:spPr>
          <a:xfrm>
            <a:off x="338636" y="1734857"/>
            <a:ext cx="2824112" cy="3388287"/>
          </a:xfrm>
        </p:spPr>
        <p:txBody>
          <a:bodyPr anchor="ctr">
            <a:normAutofit/>
          </a:bodyPr>
          <a:lstStyle/>
          <a:p>
            <a:r>
              <a:rPr lang="en-US" altLang="en-KE"/>
              <a:t>Wakala Model </a:t>
            </a:r>
          </a:p>
        </p:txBody>
      </p:sp>
      <p:sp>
        <p:nvSpPr>
          <p:cNvPr id="227331" name="Rectangle 3">
            <a:extLst>
              <a:ext uri="{FF2B5EF4-FFF2-40B4-BE49-F238E27FC236}">
                <a16:creationId xmlns:a16="http://schemas.microsoft.com/office/drawing/2014/main" id="{CDD32A46-4A5E-451A-B925-850A8F3E00BD}"/>
              </a:ext>
            </a:extLst>
          </p:cNvPr>
          <p:cNvSpPr>
            <a:spLocks noGrp="1" noChangeArrowheads="1"/>
          </p:cNvSpPr>
          <p:nvPr>
            <p:ph idx="1"/>
          </p:nvPr>
        </p:nvSpPr>
        <p:spPr>
          <a:xfrm>
            <a:off x="4506051" y="978993"/>
            <a:ext cx="4023913" cy="4900014"/>
          </a:xfrm>
          <a:effectLst/>
        </p:spPr>
        <p:txBody>
          <a:bodyPr>
            <a:normAutofit/>
          </a:bodyPr>
          <a:lstStyle/>
          <a:p>
            <a:r>
              <a:rPr lang="en-US" altLang="en-KE" b="1"/>
              <a:t>Cooperative risk sharing occurs among participants where a takaful operator earns a fee for services (as a Wakeel or Agent) and does not participate or share in any underwriting results as these belong to participants as surplus or deficit. Under the Al- Wakala model, the operator may also charge a fund management fee and performance incentive fee. </a:t>
            </a:r>
          </a:p>
        </p:txBody>
      </p:sp>
      <p:pic>
        <p:nvPicPr>
          <p:cNvPr id="4" name="Picture 3" descr="A picture containing clipart&#10;&#10;Description automatically generated">
            <a:extLst>
              <a:ext uri="{FF2B5EF4-FFF2-40B4-BE49-F238E27FC236}">
                <a16:creationId xmlns:a16="http://schemas.microsoft.com/office/drawing/2014/main" id="{E8094206-13BF-4BBA-93A7-C6158CA2550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140120" y="6460230"/>
            <a:ext cx="1003880" cy="397770"/>
          </a:xfrm>
          <a:prstGeom prst="rect">
            <a:avLst/>
          </a:prstGeom>
        </p:spPr>
      </p:pic>
    </p:spTree>
  </p:cSld>
  <p:clrMapOvr>
    <a:masterClrMapping/>
  </p:clrMapOvr>
  <p:transition spd="slow">
    <p:push dir="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9979" name="Rectangle 11">
            <a:extLst>
              <a:ext uri="{FF2B5EF4-FFF2-40B4-BE49-F238E27FC236}">
                <a16:creationId xmlns:a16="http://schemas.microsoft.com/office/drawing/2014/main" id="{A6820668-FE43-4FF8-A163-3C8FCD00AF5F}"/>
              </a:ext>
            </a:extLst>
          </p:cNvPr>
          <p:cNvSpPr>
            <a:spLocks noChangeArrowheads="1"/>
          </p:cNvSpPr>
          <p:nvPr/>
        </p:nvSpPr>
        <p:spPr bwMode="auto">
          <a:xfrm>
            <a:off x="1752600" y="4495800"/>
            <a:ext cx="2286000"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KE" sz="1400"/>
              <a:t>General </a:t>
            </a:r>
          </a:p>
          <a:p>
            <a:r>
              <a:rPr lang="en-US" altLang="en-KE" sz="1400"/>
              <a:t>Takaful</a:t>
            </a:r>
          </a:p>
          <a:p>
            <a:r>
              <a:rPr lang="en-US" altLang="en-KE" sz="1400"/>
              <a:t>Fund</a:t>
            </a:r>
          </a:p>
        </p:txBody>
      </p:sp>
      <p:sp>
        <p:nvSpPr>
          <p:cNvPr id="339981" name="Rectangle 13">
            <a:extLst>
              <a:ext uri="{FF2B5EF4-FFF2-40B4-BE49-F238E27FC236}">
                <a16:creationId xmlns:a16="http://schemas.microsoft.com/office/drawing/2014/main" id="{B1A29382-9930-4A72-A1E9-9E13FD4560FC}"/>
              </a:ext>
            </a:extLst>
          </p:cNvPr>
          <p:cNvSpPr>
            <a:spLocks noChangeArrowheads="1"/>
          </p:cNvSpPr>
          <p:nvPr/>
        </p:nvSpPr>
        <p:spPr bwMode="auto">
          <a:xfrm>
            <a:off x="5334000" y="4495800"/>
            <a:ext cx="838200"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KE" sz="1200"/>
              <a:t>Operational</a:t>
            </a:r>
          </a:p>
          <a:p>
            <a:r>
              <a:rPr lang="en-US" altLang="en-KE" sz="1200"/>
              <a:t>Cost of</a:t>
            </a:r>
          </a:p>
          <a:p>
            <a:r>
              <a:rPr lang="en-US" altLang="en-KE" sz="1200"/>
              <a:t>Takaful/</a:t>
            </a:r>
          </a:p>
          <a:p>
            <a:r>
              <a:rPr lang="en-US" altLang="en-KE" sz="1200"/>
              <a:t>ReTakaful</a:t>
            </a:r>
          </a:p>
        </p:txBody>
      </p:sp>
      <p:sp>
        <p:nvSpPr>
          <p:cNvPr id="339983" name="Rectangle 15">
            <a:extLst>
              <a:ext uri="{FF2B5EF4-FFF2-40B4-BE49-F238E27FC236}">
                <a16:creationId xmlns:a16="http://schemas.microsoft.com/office/drawing/2014/main" id="{A0A2452A-4F9D-413D-AE82-0810E530B18E}"/>
              </a:ext>
            </a:extLst>
          </p:cNvPr>
          <p:cNvSpPr>
            <a:spLocks noChangeArrowheads="1"/>
          </p:cNvSpPr>
          <p:nvPr/>
        </p:nvSpPr>
        <p:spPr bwMode="auto">
          <a:xfrm>
            <a:off x="7239000" y="4495800"/>
            <a:ext cx="533400"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KE" sz="1200"/>
              <a:t>Surplus</a:t>
            </a:r>
          </a:p>
          <a:p>
            <a:r>
              <a:rPr lang="en-US" altLang="en-KE" sz="1200"/>
              <a:t>(Profit)</a:t>
            </a:r>
          </a:p>
        </p:txBody>
      </p:sp>
      <p:sp>
        <p:nvSpPr>
          <p:cNvPr id="339984" name="Rectangle 16">
            <a:extLst>
              <a:ext uri="{FF2B5EF4-FFF2-40B4-BE49-F238E27FC236}">
                <a16:creationId xmlns:a16="http://schemas.microsoft.com/office/drawing/2014/main" id="{210EC8F6-869B-480F-A19F-50558B923C77}"/>
              </a:ext>
            </a:extLst>
          </p:cNvPr>
          <p:cNvSpPr>
            <a:spLocks noChangeArrowheads="1"/>
          </p:cNvSpPr>
          <p:nvPr/>
        </p:nvSpPr>
        <p:spPr bwMode="auto">
          <a:xfrm>
            <a:off x="8001000" y="4495800"/>
            <a:ext cx="914400"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KE" sz="1200"/>
              <a:t>Surplus</a:t>
            </a:r>
          </a:p>
          <a:p>
            <a:r>
              <a:rPr lang="en-US" altLang="en-KE" sz="1200"/>
              <a:t>Distribution</a:t>
            </a:r>
          </a:p>
          <a:p>
            <a:r>
              <a:rPr lang="en-US" altLang="en-KE" sz="1200"/>
              <a:t>to</a:t>
            </a:r>
          </a:p>
          <a:p>
            <a:r>
              <a:rPr lang="en-US" altLang="en-KE" sz="1200"/>
              <a:t>Participants</a:t>
            </a:r>
          </a:p>
        </p:txBody>
      </p:sp>
      <p:sp>
        <p:nvSpPr>
          <p:cNvPr id="339993" name="Rectangle 25">
            <a:extLst>
              <a:ext uri="{FF2B5EF4-FFF2-40B4-BE49-F238E27FC236}">
                <a16:creationId xmlns:a16="http://schemas.microsoft.com/office/drawing/2014/main" id="{2D47543E-4166-4F53-A0F0-B5FDCA2BDCFA}"/>
              </a:ext>
            </a:extLst>
          </p:cNvPr>
          <p:cNvSpPr>
            <a:spLocks noChangeArrowheads="1"/>
          </p:cNvSpPr>
          <p:nvPr/>
        </p:nvSpPr>
        <p:spPr bwMode="auto">
          <a:xfrm>
            <a:off x="1295400" y="4038600"/>
            <a:ext cx="77724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KE"/>
          </a:p>
        </p:txBody>
      </p:sp>
      <p:sp>
        <p:nvSpPr>
          <p:cNvPr id="339994" name="Rectangle 26">
            <a:extLst>
              <a:ext uri="{FF2B5EF4-FFF2-40B4-BE49-F238E27FC236}">
                <a16:creationId xmlns:a16="http://schemas.microsoft.com/office/drawing/2014/main" id="{C51CEA1C-F790-4D54-A3AE-223E7FBE56AE}"/>
              </a:ext>
            </a:extLst>
          </p:cNvPr>
          <p:cNvSpPr>
            <a:spLocks noChangeArrowheads="1"/>
          </p:cNvSpPr>
          <p:nvPr/>
        </p:nvSpPr>
        <p:spPr bwMode="auto">
          <a:xfrm>
            <a:off x="76200" y="4495800"/>
            <a:ext cx="990600" cy="106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r>
              <a:rPr lang="en-US" altLang="en-KE" sz="1300"/>
              <a:t>Participants’</a:t>
            </a:r>
          </a:p>
          <a:p>
            <a:pPr>
              <a:spcBef>
                <a:spcPct val="50000"/>
              </a:spcBef>
            </a:pPr>
            <a:r>
              <a:rPr lang="en-US" altLang="en-KE" sz="1300"/>
              <a:t>Takaful Fund</a:t>
            </a:r>
          </a:p>
        </p:txBody>
      </p:sp>
      <p:sp>
        <p:nvSpPr>
          <p:cNvPr id="339996" name="Line 28">
            <a:extLst>
              <a:ext uri="{FF2B5EF4-FFF2-40B4-BE49-F238E27FC236}">
                <a16:creationId xmlns:a16="http://schemas.microsoft.com/office/drawing/2014/main" id="{0A221C1C-5E91-44D6-8DFA-8797D9B9C8FD}"/>
              </a:ext>
            </a:extLst>
          </p:cNvPr>
          <p:cNvSpPr>
            <a:spLocks noChangeShapeType="1"/>
          </p:cNvSpPr>
          <p:nvPr/>
        </p:nvSpPr>
        <p:spPr bwMode="auto">
          <a:xfrm>
            <a:off x="1066800" y="5105400"/>
            <a:ext cx="6858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KE"/>
          </a:p>
        </p:txBody>
      </p:sp>
      <p:sp>
        <p:nvSpPr>
          <p:cNvPr id="340001" name="Line 33">
            <a:extLst>
              <a:ext uri="{FF2B5EF4-FFF2-40B4-BE49-F238E27FC236}">
                <a16:creationId xmlns:a16="http://schemas.microsoft.com/office/drawing/2014/main" id="{33356061-8069-4894-8CF3-930109B4A99E}"/>
              </a:ext>
            </a:extLst>
          </p:cNvPr>
          <p:cNvSpPr>
            <a:spLocks noChangeShapeType="1"/>
          </p:cNvSpPr>
          <p:nvPr/>
        </p:nvSpPr>
        <p:spPr bwMode="auto">
          <a:xfrm>
            <a:off x="6172200" y="5105400"/>
            <a:ext cx="2286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KE"/>
          </a:p>
        </p:txBody>
      </p:sp>
      <p:sp>
        <p:nvSpPr>
          <p:cNvPr id="340003" name="Line 35">
            <a:extLst>
              <a:ext uri="{FF2B5EF4-FFF2-40B4-BE49-F238E27FC236}">
                <a16:creationId xmlns:a16="http://schemas.microsoft.com/office/drawing/2014/main" id="{94A26625-8E57-4540-A1E9-A4736A480975}"/>
              </a:ext>
            </a:extLst>
          </p:cNvPr>
          <p:cNvSpPr>
            <a:spLocks noChangeShapeType="1"/>
          </p:cNvSpPr>
          <p:nvPr/>
        </p:nvSpPr>
        <p:spPr bwMode="auto">
          <a:xfrm>
            <a:off x="7772400" y="5105400"/>
            <a:ext cx="2286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KE"/>
          </a:p>
        </p:txBody>
      </p:sp>
      <p:sp>
        <p:nvSpPr>
          <p:cNvPr id="340004" name="Line 36">
            <a:extLst>
              <a:ext uri="{FF2B5EF4-FFF2-40B4-BE49-F238E27FC236}">
                <a16:creationId xmlns:a16="http://schemas.microsoft.com/office/drawing/2014/main" id="{017DA9C0-3A4F-4333-AB23-707072DDB7A7}"/>
              </a:ext>
            </a:extLst>
          </p:cNvPr>
          <p:cNvSpPr>
            <a:spLocks noChangeShapeType="1"/>
          </p:cNvSpPr>
          <p:nvPr/>
        </p:nvSpPr>
        <p:spPr bwMode="auto">
          <a:xfrm flipV="1">
            <a:off x="2057400" y="2362200"/>
            <a:ext cx="0" cy="21336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KE"/>
          </a:p>
        </p:txBody>
      </p:sp>
      <p:sp>
        <p:nvSpPr>
          <p:cNvPr id="340010" name="Text Box 42">
            <a:extLst>
              <a:ext uri="{FF2B5EF4-FFF2-40B4-BE49-F238E27FC236}">
                <a16:creationId xmlns:a16="http://schemas.microsoft.com/office/drawing/2014/main" id="{FC48C834-A3CF-4015-8032-12ED531F06C4}"/>
              </a:ext>
            </a:extLst>
          </p:cNvPr>
          <p:cNvSpPr txBox="1">
            <a:spLocks noChangeArrowheads="1"/>
          </p:cNvSpPr>
          <p:nvPr/>
        </p:nvSpPr>
        <p:spPr bwMode="auto">
          <a:xfrm>
            <a:off x="1295400" y="304800"/>
            <a:ext cx="3124200" cy="528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KE" sz="2800" b="1">
                <a:solidFill>
                  <a:srgbClr val="00FFFF"/>
                </a:solidFill>
              </a:rPr>
              <a:t>Wakala Model</a:t>
            </a:r>
          </a:p>
        </p:txBody>
      </p:sp>
      <p:sp>
        <p:nvSpPr>
          <p:cNvPr id="340011" name="Rectangle 43">
            <a:extLst>
              <a:ext uri="{FF2B5EF4-FFF2-40B4-BE49-F238E27FC236}">
                <a16:creationId xmlns:a16="http://schemas.microsoft.com/office/drawing/2014/main" id="{24818756-954F-44A4-8A07-117A8F24A25C}"/>
              </a:ext>
            </a:extLst>
          </p:cNvPr>
          <p:cNvSpPr>
            <a:spLocks noChangeArrowheads="1"/>
          </p:cNvSpPr>
          <p:nvPr/>
        </p:nvSpPr>
        <p:spPr bwMode="auto">
          <a:xfrm>
            <a:off x="76200" y="2590800"/>
            <a:ext cx="1066800" cy="1143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r>
              <a:rPr lang="en-US" altLang="en-KE" sz="1300"/>
              <a:t>Takaful </a:t>
            </a:r>
          </a:p>
          <a:p>
            <a:pPr>
              <a:spcBef>
                <a:spcPct val="50000"/>
              </a:spcBef>
            </a:pPr>
            <a:r>
              <a:rPr lang="en-US" altLang="en-KE" sz="1300"/>
              <a:t>Contribution</a:t>
            </a:r>
          </a:p>
          <a:p>
            <a:pPr>
              <a:spcBef>
                <a:spcPct val="50000"/>
              </a:spcBef>
            </a:pPr>
            <a:r>
              <a:rPr lang="en-US" altLang="en-KE" sz="1300"/>
              <a:t> paid</a:t>
            </a:r>
          </a:p>
          <a:p>
            <a:pPr>
              <a:spcBef>
                <a:spcPct val="50000"/>
              </a:spcBef>
            </a:pPr>
            <a:r>
              <a:rPr lang="en-US" altLang="en-KE" sz="1300"/>
              <a:t> by Participant</a:t>
            </a:r>
          </a:p>
        </p:txBody>
      </p:sp>
      <p:sp>
        <p:nvSpPr>
          <p:cNvPr id="340014" name="Line 46">
            <a:extLst>
              <a:ext uri="{FF2B5EF4-FFF2-40B4-BE49-F238E27FC236}">
                <a16:creationId xmlns:a16="http://schemas.microsoft.com/office/drawing/2014/main" id="{3B920F67-1486-4D03-BC2B-589C39F0C1EA}"/>
              </a:ext>
            </a:extLst>
          </p:cNvPr>
          <p:cNvSpPr>
            <a:spLocks noChangeShapeType="1"/>
          </p:cNvSpPr>
          <p:nvPr/>
        </p:nvSpPr>
        <p:spPr bwMode="auto">
          <a:xfrm>
            <a:off x="533400" y="3733800"/>
            <a:ext cx="0" cy="7620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KE"/>
          </a:p>
        </p:txBody>
      </p:sp>
      <p:sp>
        <p:nvSpPr>
          <p:cNvPr id="340026" name="Rectangle 58">
            <a:extLst>
              <a:ext uri="{FF2B5EF4-FFF2-40B4-BE49-F238E27FC236}">
                <a16:creationId xmlns:a16="http://schemas.microsoft.com/office/drawing/2014/main" id="{C2AE13E1-D449-42FA-AC89-AA4B1F9F2098}"/>
              </a:ext>
            </a:extLst>
          </p:cNvPr>
          <p:cNvSpPr>
            <a:spLocks noChangeArrowheads="1"/>
          </p:cNvSpPr>
          <p:nvPr/>
        </p:nvSpPr>
        <p:spPr bwMode="auto">
          <a:xfrm>
            <a:off x="76200" y="1371600"/>
            <a:ext cx="990600"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r>
              <a:rPr lang="en-US" altLang="en-KE" sz="1400"/>
              <a:t>Company</a:t>
            </a:r>
          </a:p>
          <a:p>
            <a:pPr>
              <a:spcBef>
                <a:spcPct val="50000"/>
              </a:spcBef>
            </a:pPr>
            <a:r>
              <a:rPr lang="en-US" altLang="en-KE" sz="1400"/>
              <a:t>(Capital)</a:t>
            </a:r>
          </a:p>
        </p:txBody>
      </p:sp>
      <p:sp>
        <p:nvSpPr>
          <p:cNvPr id="340027" name="Rectangle 59">
            <a:extLst>
              <a:ext uri="{FF2B5EF4-FFF2-40B4-BE49-F238E27FC236}">
                <a16:creationId xmlns:a16="http://schemas.microsoft.com/office/drawing/2014/main" id="{DB5428B6-8108-4E2E-99F2-78CC16B85379}"/>
              </a:ext>
            </a:extLst>
          </p:cNvPr>
          <p:cNvSpPr>
            <a:spLocks noChangeArrowheads="1"/>
          </p:cNvSpPr>
          <p:nvPr/>
        </p:nvSpPr>
        <p:spPr bwMode="auto">
          <a:xfrm>
            <a:off x="1295400" y="1066800"/>
            <a:ext cx="7772400" cy="1447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KE"/>
          </a:p>
        </p:txBody>
      </p:sp>
      <p:sp>
        <p:nvSpPr>
          <p:cNvPr id="340028" name="Line 60">
            <a:extLst>
              <a:ext uri="{FF2B5EF4-FFF2-40B4-BE49-F238E27FC236}">
                <a16:creationId xmlns:a16="http://schemas.microsoft.com/office/drawing/2014/main" id="{EFD49994-AE3D-444E-B121-498066C9ACCF}"/>
              </a:ext>
            </a:extLst>
          </p:cNvPr>
          <p:cNvSpPr>
            <a:spLocks noChangeShapeType="1"/>
          </p:cNvSpPr>
          <p:nvPr/>
        </p:nvSpPr>
        <p:spPr bwMode="auto">
          <a:xfrm>
            <a:off x="1066800" y="1828800"/>
            <a:ext cx="2286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KE"/>
          </a:p>
        </p:txBody>
      </p:sp>
      <p:sp>
        <p:nvSpPr>
          <p:cNvPr id="340029" name="Rectangle 61">
            <a:extLst>
              <a:ext uri="{FF2B5EF4-FFF2-40B4-BE49-F238E27FC236}">
                <a16:creationId xmlns:a16="http://schemas.microsoft.com/office/drawing/2014/main" id="{DF6E9AC6-3CE4-482D-86B9-0A6D34CD409A}"/>
              </a:ext>
            </a:extLst>
          </p:cNvPr>
          <p:cNvSpPr>
            <a:spLocks noChangeArrowheads="1"/>
          </p:cNvSpPr>
          <p:nvPr/>
        </p:nvSpPr>
        <p:spPr bwMode="auto">
          <a:xfrm>
            <a:off x="4648200" y="1143000"/>
            <a:ext cx="990600" cy="1143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KE" sz="1200"/>
              <a:t>Mudarib's’</a:t>
            </a:r>
          </a:p>
          <a:p>
            <a:r>
              <a:rPr lang="en-US" altLang="en-KE" sz="1200"/>
              <a:t>Share </a:t>
            </a:r>
          </a:p>
          <a:p>
            <a:r>
              <a:rPr lang="en-US" altLang="en-KE" sz="1200"/>
              <a:t>of PTF’s</a:t>
            </a:r>
          </a:p>
          <a:p>
            <a:r>
              <a:rPr lang="en-US" altLang="en-KE" sz="1200"/>
              <a:t> Investment</a:t>
            </a:r>
          </a:p>
          <a:p>
            <a:r>
              <a:rPr lang="en-US" altLang="en-KE" sz="1200"/>
              <a:t>Income </a:t>
            </a:r>
          </a:p>
        </p:txBody>
      </p:sp>
      <p:sp>
        <p:nvSpPr>
          <p:cNvPr id="340030" name="Line 62">
            <a:extLst>
              <a:ext uri="{FF2B5EF4-FFF2-40B4-BE49-F238E27FC236}">
                <a16:creationId xmlns:a16="http://schemas.microsoft.com/office/drawing/2014/main" id="{94BE374B-E54E-404D-821C-FD25CCE5322E}"/>
              </a:ext>
            </a:extLst>
          </p:cNvPr>
          <p:cNvSpPr>
            <a:spLocks noChangeShapeType="1"/>
          </p:cNvSpPr>
          <p:nvPr/>
        </p:nvSpPr>
        <p:spPr bwMode="auto">
          <a:xfrm>
            <a:off x="4114800" y="1828800"/>
            <a:ext cx="5334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KE"/>
          </a:p>
        </p:txBody>
      </p:sp>
      <p:sp>
        <p:nvSpPr>
          <p:cNvPr id="340031" name="Rectangle 63">
            <a:extLst>
              <a:ext uri="{FF2B5EF4-FFF2-40B4-BE49-F238E27FC236}">
                <a16:creationId xmlns:a16="http://schemas.microsoft.com/office/drawing/2014/main" id="{AF92F592-343E-4C03-84AA-B3B8854C8718}"/>
              </a:ext>
            </a:extLst>
          </p:cNvPr>
          <p:cNvSpPr>
            <a:spLocks noChangeArrowheads="1"/>
          </p:cNvSpPr>
          <p:nvPr/>
        </p:nvSpPr>
        <p:spPr bwMode="auto">
          <a:xfrm>
            <a:off x="6248400" y="1219200"/>
            <a:ext cx="1219200" cy="1143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KE" sz="1300"/>
              <a:t>Management</a:t>
            </a:r>
          </a:p>
          <a:p>
            <a:r>
              <a:rPr lang="en-US" altLang="en-KE" sz="1300"/>
              <a:t>Expense</a:t>
            </a:r>
          </a:p>
          <a:p>
            <a:r>
              <a:rPr lang="en-US" altLang="en-KE" sz="1300"/>
              <a:t> of the Company</a:t>
            </a:r>
          </a:p>
        </p:txBody>
      </p:sp>
      <p:sp>
        <p:nvSpPr>
          <p:cNvPr id="340032" name="Rectangle 64">
            <a:extLst>
              <a:ext uri="{FF2B5EF4-FFF2-40B4-BE49-F238E27FC236}">
                <a16:creationId xmlns:a16="http://schemas.microsoft.com/office/drawing/2014/main" id="{CA4F36B6-C591-4EAD-AE03-89B8AF0AE5B5}"/>
              </a:ext>
            </a:extLst>
          </p:cNvPr>
          <p:cNvSpPr>
            <a:spLocks noChangeArrowheads="1"/>
          </p:cNvSpPr>
          <p:nvPr/>
        </p:nvSpPr>
        <p:spPr bwMode="auto">
          <a:xfrm>
            <a:off x="7772400" y="1219200"/>
            <a:ext cx="1219200" cy="1143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KE" sz="1400"/>
              <a:t>Profit/Loss</a:t>
            </a:r>
          </a:p>
          <a:p>
            <a:r>
              <a:rPr lang="en-US" altLang="en-KE" sz="1400"/>
              <a:t>attributable to</a:t>
            </a:r>
          </a:p>
          <a:p>
            <a:r>
              <a:rPr lang="en-US" altLang="en-KE" sz="1400"/>
              <a:t>Shareholders</a:t>
            </a:r>
          </a:p>
        </p:txBody>
      </p:sp>
      <p:sp>
        <p:nvSpPr>
          <p:cNvPr id="340033" name="Line 65">
            <a:extLst>
              <a:ext uri="{FF2B5EF4-FFF2-40B4-BE49-F238E27FC236}">
                <a16:creationId xmlns:a16="http://schemas.microsoft.com/office/drawing/2014/main" id="{F961E779-31D2-4B18-98FB-47D35D4D4367}"/>
              </a:ext>
            </a:extLst>
          </p:cNvPr>
          <p:cNvSpPr>
            <a:spLocks noChangeShapeType="1"/>
          </p:cNvSpPr>
          <p:nvPr/>
        </p:nvSpPr>
        <p:spPr bwMode="auto">
          <a:xfrm>
            <a:off x="5638800" y="1828800"/>
            <a:ext cx="6096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KE"/>
          </a:p>
        </p:txBody>
      </p:sp>
      <p:sp>
        <p:nvSpPr>
          <p:cNvPr id="340034" name="Line 66">
            <a:extLst>
              <a:ext uri="{FF2B5EF4-FFF2-40B4-BE49-F238E27FC236}">
                <a16:creationId xmlns:a16="http://schemas.microsoft.com/office/drawing/2014/main" id="{A4D96A16-E7D7-4718-B8F9-F9FC029A09D0}"/>
              </a:ext>
            </a:extLst>
          </p:cNvPr>
          <p:cNvSpPr>
            <a:spLocks noChangeShapeType="1"/>
          </p:cNvSpPr>
          <p:nvPr/>
        </p:nvSpPr>
        <p:spPr bwMode="auto">
          <a:xfrm>
            <a:off x="7467600" y="1828800"/>
            <a:ext cx="3048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KE"/>
          </a:p>
        </p:txBody>
      </p:sp>
      <p:sp>
        <p:nvSpPr>
          <p:cNvPr id="340036" name="Rectangle 68">
            <a:extLst>
              <a:ext uri="{FF2B5EF4-FFF2-40B4-BE49-F238E27FC236}">
                <a16:creationId xmlns:a16="http://schemas.microsoft.com/office/drawing/2014/main" id="{4DCCACFC-7F47-482E-9F3C-47AD4C17804F}"/>
              </a:ext>
            </a:extLst>
          </p:cNvPr>
          <p:cNvSpPr>
            <a:spLocks noChangeArrowheads="1"/>
          </p:cNvSpPr>
          <p:nvPr/>
        </p:nvSpPr>
        <p:spPr bwMode="auto">
          <a:xfrm>
            <a:off x="1447800" y="1219200"/>
            <a:ext cx="1066800" cy="1143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KE" sz="1300"/>
              <a:t>Wakala</a:t>
            </a:r>
          </a:p>
          <a:p>
            <a:r>
              <a:rPr lang="en-US" altLang="en-KE" sz="1300"/>
              <a:t>Fee</a:t>
            </a:r>
          </a:p>
          <a:p>
            <a:r>
              <a:rPr lang="en-US" altLang="en-KE" sz="1300"/>
              <a:t>(30% to 35%)</a:t>
            </a:r>
          </a:p>
        </p:txBody>
      </p:sp>
      <p:sp>
        <p:nvSpPr>
          <p:cNvPr id="340038" name="Rectangle 70">
            <a:extLst>
              <a:ext uri="{FF2B5EF4-FFF2-40B4-BE49-F238E27FC236}">
                <a16:creationId xmlns:a16="http://schemas.microsoft.com/office/drawing/2014/main" id="{6F292788-9D80-48ED-8703-E779FF9EE8D6}"/>
              </a:ext>
            </a:extLst>
          </p:cNvPr>
          <p:cNvSpPr>
            <a:spLocks noChangeArrowheads="1"/>
          </p:cNvSpPr>
          <p:nvPr/>
        </p:nvSpPr>
        <p:spPr bwMode="auto">
          <a:xfrm>
            <a:off x="3276600" y="1143000"/>
            <a:ext cx="838200" cy="1143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KE" sz="1200"/>
              <a:t>Profit</a:t>
            </a:r>
          </a:p>
          <a:p>
            <a:r>
              <a:rPr lang="en-US" altLang="en-KE" sz="1200"/>
              <a:t>From</a:t>
            </a:r>
          </a:p>
          <a:p>
            <a:r>
              <a:rPr lang="en-US" altLang="en-KE" sz="1200"/>
              <a:t>Investments</a:t>
            </a:r>
          </a:p>
        </p:txBody>
      </p:sp>
      <p:sp>
        <p:nvSpPr>
          <p:cNvPr id="340042" name="Line 74">
            <a:extLst>
              <a:ext uri="{FF2B5EF4-FFF2-40B4-BE49-F238E27FC236}">
                <a16:creationId xmlns:a16="http://schemas.microsoft.com/office/drawing/2014/main" id="{ED23B7E4-2A38-4943-81BD-19448623BBAC}"/>
              </a:ext>
            </a:extLst>
          </p:cNvPr>
          <p:cNvSpPr>
            <a:spLocks noChangeShapeType="1"/>
          </p:cNvSpPr>
          <p:nvPr/>
        </p:nvSpPr>
        <p:spPr bwMode="auto">
          <a:xfrm flipV="1">
            <a:off x="3581400" y="3581400"/>
            <a:ext cx="0" cy="914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KE"/>
          </a:p>
        </p:txBody>
      </p:sp>
      <p:sp>
        <p:nvSpPr>
          <p:cNvPr id="340044" name="Line 76">
            <a:extLst>
              <a:ext uri="{FF2B5EF4-FFF2-40B4-BE49-F238E27FC236}">
                <a16:creationId xmlns:a16="http://schemas.microsoft.com/office/drawing/2014/main" id="{023D6A81-B3D1-44D4-9270-E18C24258151}"/>
              </a:ext>
            </a:extLst>
          </p:cNvPr>
          <p:cNvSpPr>
            <a:spLocks noChangeShapeType="1"/>
          </p:cNvSpPr>
          <p:nvPr/>
        </p:nvSpPr>
        <p:spPr bwMode="auto">
          <a:xfrm>
            <a:off x="2286000" y="2362200"/>
            <a:ext cx="0" cy="8382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KE"/>
          </a:p>
        </p:txBody>
      </p:sp>
      <p:sp>
        <p:nvSpPr>
          <p:cNvPr id="340045" name="Line 77">
            <a:extLst>
              <a:ext uri="{FF2B5EF4-FFF2-40B4-BE49-F238E27FC236}">
                <a16:creationId xmlns:a16="http://schemas.microsoft.com/office/drawing/2014/main" id="{462CE7F9-53C0-4AF4-A68B-30D67FEBE9DB}"/>
              </a:ext>
            </a:extLst>
          </p:cNvPr>
          <p:cNvSpPr>
            <a:spLocks noChangeShapeType="1"/>
          </p:cNvSpPr>
          <p:nvPr/>
        </p:nvSpPr>
        <p:spPr bwMode="auto">
          <a:xfrm>
            <a:off x="2286000" y="3200400"/>
            <a:ext cx="7620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KE"/>
          </a:p>
        </p:txBody>
      </p:sp>
      <p:sp>
        <p:nvSpPr>
          <p:cNvPr id="340046" name="Line 78">
            <a:extLst>
              <a:ext uri="{FF2B5EF4-FFF2-40B4-BE49-F238E27FC236}">
                <a16:creationId xmlns:a16="http://schemas.microsoft.com/office/drawing/2014/main" id="{ED7A5CA0-4F2F-4FBC-B2ED-B556B079AA8A}"/>
              </a:ext>
            </a:extLst>
          </p:cNvPr>
          <p:cNvSpPr>
            <a:spLocks noChangeShapeType="1"/>
          </p:cNvSpPr>
          <p:nvPr/>
        </p:nvSpPr>
        <p:spPr bwMode="auto">
          <a:xfrm flipV="1">
            <a:off x="3657600" y="2286000"/>
            <a:ext cx="0" cy="3810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KE"/>
          </a:p>
        </p:txBody>
      </p:sp>
      <p:sp>
        <p:nvSpPr>
          <p:cNvPr id="340048" name="Rectangle 80">
            <a:extLst>
              <a:ext uri="{FF2B5EF4-FFF2-40B4-BE49-F238E27FC236}">
                <a16:creationId xmlns:a16="http://schemas.microsoft.com/office/drawing/2014/main" id="{DA068296-8F5A-4760-9D8E-770CDAADA9FC}"/>
              </a:ext>
            </a:extLst>
          </p:cNvPr>
          <p:cNvSpPr>
            <a:spLocks noChangeArrowheads="1"/>
          </p:cNvSpPr>
          <p:nvPr/>
        </p:nvSpPr>
        <p:spPr bwMode="auto">
          <a:xfrm>
            <a:off x="4267200" y="4495800"/>
            <a:ext cx="838200"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KE" sz="1100"/>
              <a:t>Investment</a:t>
            </a:r>
          </a:p>
          <a:p>
            <a:r>
              <a:rPr lang="en-US" altLang="en-KE" sz="1100"/>
              <a:t>Income</a:t>
            </a:r>
          </a:p>
        </p:txBody>
      </p:sp>
      <p:sp>
        <p:nvSpPr>
          <p:cNvPr id="340049" name="Line 81">
            <a:extLst>
              <a:ext uri="{FF2B5EF4-FFF2-40B4-BE49-F238E27FC236}">
                <a16:creationId xmlns:a16="http://schemas.microsoft.com/office/drawing/2014/main" id="{186C3531-3B10-402C-AD4E-8192CABA42D9}"/>
              </a:ext>
            </a:extLst>
          </p:cNvPr>
          <p:cNvSpPr>
            <a:spLocks noChangeShapeType="1"/>
          </p:cNvSpPr>
          <p:nvPr/>
        </p:nvSpPr>
        <p:spPr bwMode="auto">
          <a:xfrm>
            <a:off x="4648200" y="3505200"/>
            <a:ext cx="0" cy="9906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KE"/>
          </a:p>
        </p:txBody>
      </p:sp>
      <p:sp>
        <p:nvSpPr>
          <p:cNvPr id="340050" name="Line 82">
            <a:extLst>
              <a:ext uri="{FF2B5EF4-FFF2-40B4-BE49-F238E27FC236}">
                <a16:creationId xmlns:a16="http://schemas.microsoft.com/office/drawing/2014/main" id="{2C45CF80-1F46-4815-B06C-9EEAC258EA24}"/>
              </a:ext>
            </a:extLst>
          </p:cNvPr>
          <p:cNvSpPr>
            <a:spLocks noChangeShapeType="1"/>
          </p:cNvSpPr>
          <p:nvPr/>
        </p:nvSpPr>
        <p:spPr bwMode="auto">
          <a:xfrm flipV="1">
            <a:off x="4953000" y="2286000"/>
            <a:ext cx="0" cy="22098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KE"/>
          </a:p>
        </p:txBody>
      </p:sp>
      <p:sp>
        <p:nvSpPr>
          <p:cNvPr id="340051" name="Line 83">
            <a:extLst>
              <a:ext uri="{FF2B5EF4-FFF2-40B4-BE49-F238E27FC236}">
                <a16:creationId xmlns:a16="http://schemas.microsoft.com/office/drawing/2014/main" id="{22AA230A-5AB2-45BF-A27A-2E26D3456B1F}"/>
              </a:ext>
            </a:extLst>
          </p:cNvPr>
          <p:cNvSpPr>
            <a:spLocks noChangeShapeType="1"/>
          </p:cNvSpPr>
          <p:nvPr/>
        </p:nvSpPr>
        <p:spPr bwMode="auto">
          <a:xfrm>
            <a:off x="5105400" y="5105400"/>
            <a:ext cx="2286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KE"/>
          </a:p>
        </p:txBody>
      </p:sp>
      <p:sp>
        <p:nvSpPr>
          <p:cNvPr id="340052" name="Rectangle 84">
            <a:extLst>
              <a:ext uri="{FF2B5EF4-FFF2-40B4-BE49-F238E27FC236}">
                <a16:creationId xmlns:a16="http://schemas.microsoft.com/office/drawing/2014/main" id="{B20C9884-EB58-4B4D-B65E-6EE1194AC391}"/>
              </a:ext>
            </a:extLst>
          </p:cNvPr>
          <p:cNvSpPr>
            <a:spLocks noChangeArrowheads="1"/>
          </p:cNvSpPr>
          <p:nvPr/>
        </p:nvSpPr>
        <p:spPr bwMode="auto">
          <a:xfrm>
            <a:off x="6400800" y="4495800"/>
            <a:ext cx="685800"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KE" sz="1200"/>
              <a:t>Reserves</a:t>
            </a:r>
          </a:p>
        </p:txBody>
      </p:sp>
      <p:sp>
        <p:nvSpPr>
          <p:cNvPr id="340053" name="Line 85">
            <a:extLst>
              <a:ext uri="{FF2B5EF4-FFF2-40B4-BE49-F238E27FC236}">
                <a16:creationId xmlns:a16="http://schemas.microsoft.com/office/drawing/2014/main" id="{AEC0F149-F987-4FA9-A5B5-6B766A7F3EDE}"/>
              </a:ext>
            </a:extLst>
          </p:cNvPr>
          <p:cNvSpPr>
            <a:spLocks noChangeShapeType="1"/>
          </p:cNvSpPr>
          <p:nvPr/>
        </p:nvSpPr>
        <p:spPr bwMode="auto">
          <a:xfrm>
            <a:off x="7086600" y="5105400"/>
            <a:ext cx="1524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KE"/>
          </a:p>
        </p:txBody>
      </p:sp>
      <p:sp>
        <p:nvSpPr>
          <p:cNvPr id="340054" name="Oval 86">
            <a:extLst>
              <a:ext uri="{FF2B5EF4-FFF2-40B4-BE49-F238E27FC236}">
                <a16:creationId xmlns:a16="http://schemas.microsoft.com/office/drawing/2014/main" id="{1CD38AF6-A787-48B8-B7E9-E93F9A15A72B}"/>
              </a:ext>
            </a:extLst>
          </p:cNvPr>
          <p:cNvSpPr>
            <a:spLocks noChangeArrowheads="1"/>
          </p:cNvSpPr>
          <p:nvPr/>
        </p:nvSpPr>
        <p:spPr bwMode="auto">
          <a:xfrm>
            <a:off x="3048000" y="2667000"/>
            <a:ext cx="1828800" cy="99060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KE" sz="1200"/>
              <a:t>Investment by</a:t>
            </a:r>
          </a:p>
          <a:p>
            <a:r>
              <a:rPr lang="en-GB" altLang="en-KE" sz="1200"/>
              <a:t>the Company</a:t>
            </a:r>
          </a:p>
        </p:txBody>
      </p:sp>
      <p:sp>
        <p:nvSpPr>
          <p:cNvPr id="340056" name="Line 88">
            <a:extLst>
              <a:ext uri="{FF2B5EF4-FFF2-40B4-BE49-F238E27FC236}">
                <a16:creationId xmlns:a16="http://schemas.microsoft.com/office/drawing/2014/main" id="{3FF5B0E5-21B5-445A-A06C-B6BFEB2105B2}"/>
              </a:ext>
            </a:extLst>
          </p:cNvPr>
          <p:cNvSpPr>
            <a:spLocks noChangeShapeType="1"/>
          </p:cNvSpPr>
          <p:nvPr/>
        </p:nvSpPr>
        <p:spPr bwMode="auto">
          <a:xfrm>
            <a:off x="4038600" y="5105400"/>
            <a:ext cx="2286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KE"/>
          </a:p>
        </p:txBody>
      </p:sp>
      <p:sp>
        <p:nvSpPr>
          <p:cNvPr id="340057" name="Line 89">
            <a:extLst>
              <a:ext uri="{FF2B5EF4-FFF2-40B4-BE49-F238E27FC236}">
                <a16:creationId xmlns:a16="http://schemas.microsoft.com/office/drawing/2014/main" id="{6F1F6219-5AC7-4110-8B2B-576E97C39EFE}"/>
              </a:ext>
            </a:extLst>
          </p:cNvPr>
          <p:cNvSpPr>
            <a:spLocks noChangeShapeType="1"/>
          </p:cNvSpPr>
          <p:nvPr/>
        </p:nvSpPr>
        <p:spPr bwMode="auto">
          <a:xfrm>
            <a:off x="2514600" y="1828800"/>
            <a:ext cx="7620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KE"/>
          </a:p>
        </p:txBody>
      </p:sp>
      <p:pic>
        <p:nvPicPr>
          <p:cNvPr id="39" name="Picture 38" descr="A picture containing clipart&#10;&#10;Description automatically generated">
            <a:extLst>
              <a:ext uri="{FF2B5EF4-FFF2-40B4-BE49-F238E27FC236}">
                <a16:creationId xmlns:a16="http://schemas.microsoft.com/office/drawing/2014/main" id="{CA97B812-C71E-450C-A498-96795A0BF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140120" y="6460230"/>
            <a:ext cx="1003880" cy="397770"/>
          </a:xfrm>
          <a:prstGeom prst="rect">
            <a:avLst/>
          </a:prstGeom>
        </p:spPr>
      </p:pic>
    </p:spTree>
  </p:cSld>
  <p:clrMapOvr>
    <a:masterClrMapping/>
  </p:clrMapOvr>
  <p:transition spd="slow">
    <p:pull dir="d"/>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42" name="Rectangle 2">
            <a:extLst>
              <a:ext uri="{FF2B5EF4-FFF2-40B4-BE49-F238E27FC236}">
                <a16:creationId xmlns:a16="http://schemas.microsoft.com/office/drawing/2014/main" id="{A740D92F-F039-49B3-B013-7323CC9C6B3A}"/>
              </a:ext>
            </a:extLst>
          </p:cNvPr>
          <p:cNvSpPr>
            <a:spLocks noRot="1" noChangeArrowheads="1"/>
          </p:cNvSpPr>
          <p:nvPr/>
        </p:nvSpPr>
        <p:spPr bwMode="auto">
          <a:xfrm>
            <a:off x="301625" y="-209550"/>
            <a:ext cx="85407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Garamond" panose="02020404030301010803" pitchFamily="18" charset="0"/>
              </a:defRPr>
            </a:lvl1pPr>
            <a:lvl2pPr>
              <a:defRPr sz="4400" b="1">
                <a:solidFill>
                  <a:schemeClr val="tx2"/>
                </a:solidFill>
                <a:effectLst>
                  <a:outerShdw blurRad="38100" dist="38100" dir="2700000" algn="tl">
                    <a:srgbClr val="000000"/>
                  </a:outerShdw>
                </a:effectLst>
                <a:latin typeface="Garamond" panose="02020404030301010803" pitchFamily="18" charset="0"/>
              </a:defRPr>
            </a:lvl2pPr>
            <a:lvl3pPr>
              <a:defRPr sz="4400" b="1">
                <a:solidFill>
                  <a:schemeClr val="tx2"/>
                </a:solidFill>
                <a:effectLst>
                  <a:outerShdw blurRad="38100" dist="38100" dir="2700000" algn="tl">
                    <a:srgbClr val="000000"/>
                  </a:outerShdw>
                </a:effectLst>
                <a:latin typeface="Garamond" panose="02020404030301010803" pitchFamily="18" charset="0"/>
              </a:defRPr>
            </a:lvl3pPr>
            <a:lvl4pPr>
              <a:defRPr sz="4400" b="1">
                <a:solidFill>
                  <a:schemeClr val="tx2"/>
                </a:solidFill>
                <a:effectLst>
                  <a:outerShdw blurRad="38100" dist="38100" dir="2700000" algn="tl">
                    <a:srgbClr val="000000"/>
                  </a:outerShdw>
                </a:effectLst>
                <a:latin typeface="Garamond" panose="02020404030301010803" pitchFamily="18" charset="0"/>
              </a:defRPr>
            </a:lvl4pPr>
            <a:lvl5pPr>
              <a:defRPr sz="4400" b="1">
                <a:solidFill>
                  <a:schemeClr val="tx2"/>
                </a:solidFill>
                <a:effectLst>
                  <a:outerShdw blurRad="38100" dist="38100" dir="2700000" algn="tl">
                    <a:srgbClr val="000000"/>
                  </a:outerShdw>
                </a:effectLst>
                <a:latin typeface="Garamond" panose="02020404030301010803" pitchFamily="18"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9pPr>
          </a:lstStyle>
          <a:p>
            <a:pPr eaLnBrk="1" hangingPunct="1"/>
            <a:r>
              <a:rPr lang="en-US" altLang="en-KE">
                <a:solidFill>
                  <a:srgbClr val="00FFFF"/>
                </a:solidFill>
                <a:effectLst/>
              </a:rPr>
              <a:t>Wakala -Waqf Model</a:t>
            </a:r>
          </a:p>
        </p:txBody>
      </p:sp>
      <p:sp>
        <p:nvSpPr>
          <p:cNvPr id="471043" name="Rectangle 3">
            <a:extLst>
              <a:ext uri="{FF2B5EF4-FFF2-40B4-BE49-F238E27FC236}">
                <a16:creationId xmlns:a16="http://schemas.microsoft.com/office/drawing/2014/main" id="{68D4F0F9-C158-41B6-8C25-3557B1AB6916}"/>
              </a:ext>
            </a:extLst>
          </p:cNvPr>
          <p:cNvSpPr>
            <a:spLocks noRot="1" noChangeArrowheads="1"/>
          </p:cNvSpPr>
          <p:nvPr/>
        </p:nvSpPr>
        <p:spPr bwMode="auto">
          <a:xfrm>
            <a:off x="0" y="514350"/>
            <a:ext cx="87630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defRPr>
            </a:lvl5pPr>
            <a:lvl6pPr marL="25146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defRPr>
            </a:lvl6pPr>
            <a:lvl7pPr marL="29718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defRPr>
            </a:lvl7pPr>
            <a:lvl8pPr marL="34290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defRPr>
            </a:lvl8pPr>
            <a:lvl9pPr marL="38862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defRPr>
            </a:lvl9pPr>
          </a:lstStyle>
          <a:p>
            <a:pPr algn="just" eaLnBrk="1" hangingPunct="1">
              <a:lnSpc>
                <a:spcPct val="80000"/>
              </a:lnSpc>
              <a:buFont typeface="Wingdings" panose="05000000000000000000" pitchFamily="2" charset="2"/>
              <a:buNone/>
            </a:pPr>
            <a:r>
              <a:rPr lang="en-GB" altLang="en-KE" sz="2400" b="1">
                <a:cs typeface="Times New Roman" panose="02020603050405020304" pitchFamily="18" charset="0"/>
              </a:rPr>
              <a:t>It is a WAKALAH model with a separate legal entity of WAQF in-between.</a:t>
            </a:r>
          </a:p>
          <a:p>
            <a:pPr algn="just" eaLnBrk="1" hangingPunct="1">
              <a:buFont typeface="Wingdings" panose="05000000000000000000" pitchFamily="2" charset="2"/>
              <a:buNone/>
            </a:pPr>
            <a:endParaRPr lang="en-GB" altLang="en-KE" sz="1000" b="1">
              <a:cs typeface="Times New Roman" panose="02020603050405020304" pitchFamily="18" charset="0"/>
            </a:endParaRPr>
          </a:p>
          <a:p>
            <a:pPr algn="just" eaLnBrk="1" hangingPunct="1"/>
            <a:r>
              <a:rPr lang="en-GB" altLang="en-KE" sz="2400" b="1">
                <a:cs typeface="Times New Roman" panose="02020603050405020304" pitchFamily="18" charset="0"/>
              </a:rPr>
              <a:t>The relationship of the participants and the operator is directly with the WAQF fund. The operator is the ‘Wakeel’ of the fund and the participants pay contribution to the WAQF fund by way of Tabarru.</a:t>
            </a:r>
          </a:p>
          <a:p>
            <a:pPr algn="just" eaLnBrk="1" hangingPunct="1">
              <a:buFont typeface="Wingdings" panose="05000000000000000000" pitchFamily="2" charset="2"/>
              <a:buNone/>
            </a:pPr>
            <a:r>
              <a:rPr lang="en-GB" altLang="en-KE" sz="800" b="1">
                <a:cs typeface="Times New Roman" panose="02020603050405020304" pitchFamily="18" charset="0"/>
              </a:rPr>
              <a:t> </a:t>
            </a:r>
          </a:p>
          <a:p>
            <a:pPr algn="just" eaLnBrk="1" hangingPunct="1"/>
            <a:r>
              <a:rPr lang="en-GB" altLang="en-KE" sz="2400" b="1">
                <a:cs typeface="Times New Roman" panose="02020603050405020304" pitchFamily="18" charset="0"/>
              </a:rPr>
              <a:t>The contributions received would also be a part of this fund and the combined amount will be used for investment and the profits earned would again be deposited into the same fund which also eliminates the issue of Gharar.</a:t>
            </a:r>
          </a:p>
          <a:p>
            <a:pPr algn="just" eaLnBrk="1" hangingPunct="1">
              <a:buFont typeface="Wingdings" panose="05000000000000000000" pitchFamily="2" charset="2"/>
              <a:buNone/>
            </a:pPr>
            <a:r>
              <a:rPr lang="en-GB" altLang="en-KE" sz="800" b="1">
                <a:cs typeface="Times New Roman" panose="02020603050405020304" pitchFamily="18" charset="0"/>
              </a:rPr>
              <a:t> </a:t>
            </a:r>
          </a:p>
          <a:p>
            <a:pPr algn="just" eaLnBrk="1" hangingPunct="1"/>
            <a:r>
              <a:rPr lang="en-GB" altLang="en-KE" sz="2400" b="1">
                <a:cs typeface="Times New Roman" panose="02020603050405020304" pitchFamily="18" charset="0"/>
              </a:rPr>
              <a:t>Losses to the participant are paid by the company from the same fund.</a:t>
            </a:r>
          </a:p>
          <a:p>
            <a:pPr algn="just" eaLnBrk="1" hangingPunct="1">
              <a:buFont typeface="Wingdings" panose="05000000000000000000" pitchFamily="2" charset="2"/>
              <a:buNone/>
            </a:pPr>
            <a:r>
              <a:rPr lang="en-GB" altLang="en-KE" sz="800" b="1">
                <a:cs typeface="Times New Roman" panose="02020603050405020304" pitchFamily="18" charset="0"/>
              </a:rPr>
              <a:t> </a:t>
            </a:r>
          </a:p>
          <a:p>
            <a:pPr algn="just" eaLnBrk="1" hangingPunct="1"/>
            <a:r>
              <a:rPr lang="en-GB" altLang="en-KE" sz="2400" b="1">
                <a:cs typeface="Times New Roman" panose="02020603050405020304" pitchFamily="18" charset="0"/>
              </a:rPr>
              <a:t>Operational expenses that are incurred for providing Takaful services are also met from the same fund.</a:t>
            </a:r>
          </a:p>
          <a:p>
            <a:pPr eaLnBrk="1" hangingPunct="1">
              <a:lnSpc>
                <a:spcPct val="80000"/>
              </a:lnSpc>
              <a:buFont typeface="Wingdings" panose="05000000000000000000" pitchFamily="2" charset="2"/>
              <a:buNone/>
            </a:pPr>
            <a:endParaRPr lang="en-GB" altLang="en-KE" sz="2400" b="1">
              <a:cs typeface="Times New Roman" panose="02020603050405020304" pitchFamily="18" charset="0"/>
            </a:endParaRPr>
          </a:p>
        </p:txBody>
      </p:sp>
      <p:pic>
        <p:nvPicPr>
          <p:cNvPr id="4" name="Picture 3" descr="A picture containing clipart&#10;&#10;Description automatically generated">
            <a:extLst>
              <a:ext uri="{FF2B5EF4-FFF2-40B4-BE49-F238E27FC236}">
                <a16:creationId xmlns:a16="http://schemas.microsoft.com/office/drawing/2014/main" id="{BF0F55D1-173C-47B8-87AC-6F5F7178B0D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140120" y="6460230"/>
            <a:ext cx="1003880" cy="397770"/>
          </a:xfrm>
          <a:prstGeom prst="rect">
            <a:avLst/>
          </a:prstGeom>
        </p:spPr>
      </p:pic>
    </p:spTree>
  </p:cSld>
  <p:clrMapOvr>
    <a:masterClrMapping/>
  </p:clrMapOvr>
  <p:transition spd="slow">
    <p:pull dir="u"/>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7666" name="AutoShape 2">
            <a:extLst>
              <a:ext uri="{FF2B5EF4-FFF2-40B4-BE49-F238E27FC236}">
                <a16:creationId xmlns:a16="http://schemas.microsoft.com/office/drawing/2014/main" id="{56B85CFD-1BE3-4D7C-8A31-364CB366D8BB}"/>
              </a:ext>
            </a:extLst>
          </p:cNvPr>
          <p:cNvSpPr>
            <a:spLocks noChangeArrowheads="1"/>
          </p:cNvSpPr>
          <p:nvPr/>
        </p:nvSpPr>
        <p:spPr bwMode="auto">
          <a:xfrm>
            <a:off x="4495800" y="4795838"/>
            <a:ext cx="1257300" cy="842962"/>
          </a:xfrm>
          <a:prstGeom prst="bevel">
            <a:avLst>
              <a:gd name="adj" fmla="val 12500"/>
            </a:avLst>
          </a:prstGeom>
          <a:solidFill>
            <a:srgbClr val="0000FF">
              <a:alpha val="50000"/>
            </a:srgbClr>
          </a:solidFill>
          <a:ln w="9525">
            <a:solidFill>
              <a:srgbClr val="0000FF"/>
            </a:solidFill>
            <a:miter lim="800000"/>
            <a:headEnd/>
            <a:tailEnd/>
          </a:ln>
        </p:spPr>
        <p:txBody>
          <a:bodyPr/>
          <a:lstStyle/>
          <a:p>
            <a:endParaRPr lang="en-US" altLang="en-KE" sz="900" b="1">
              <a:latin typeface="Verdana" panose="020B0604030504040204" pitchFamily="34" charset="0"/>
            </a:endParaRPr>
          </a:p>
          <a:p>
            <a:r>
              <a:rPr lang="en-US" altLang="en-KE" sz="1000" b="1">
                <a:latin typeface="Verdana" panose="020B0604030504040204" pitchFamily="34" charset="0"/>
              </a:rPr>
              <a:t>Investment</a:t>
            </a:r>
          </a:p>
          <a:p>
            <a:r>
              <a:rPr lang="en-US" altLang="en-KE" sz="1000" b="1">
                <a:latin typeface="Verdana" panose="020B0604030504040204" pitchFamily="34" charset="0"/>
              </a:rPr>
              <a:t>Income</a:t>
            </a:r>
            <a:endParaRPr lang="en-US" altLang="en-KE"/>
          </a:p>
        </p:txBody>
      </p:sp>
      <p:sp>
        <p:nvSpPr>
          <p:cNvPr id="497667" name="AutoShape 3">
            <a:extLst>
              <a:ext uri="{FF2B5EF4-FFF2-40B4-BE49-F238E27FC236}">
                <a16:creationId xmlns:a16="http://schemas.microsoft.com/office/drawing/2014/main" id="{E8DB289F-43CC-46FA-87B6-189BA8F3B4BB}"/>
              </a:ext>
            </a:extLst>
          </p:cNvPr>
          <p:cNvSpPr>
            <a:spLocks noChangeArrowheads="1"/>
          </p:cNvSpPr>
          <p:nvPr/>
        </p:nvSpPr>
        <p:spPr bwMode="auto">
          <a:xfrm>
            <a:off x="2895600" y="4795838"/>
            <a:ext cx="1485900" cy="842962"/>
          </a:xfrm>
          <a:prstGeom prst="bevel">
            <a:avLst>
              <a:gd name="adj" fmla="val 12500"/>
            </a:avLst>
          </a:prstGeom>
          <a:solidFill>
            <a:srgbClr val="0000FF">
              <a:alpha val="50000"/>
            </a:srgbClr>
          </a:solidFill>
          <a:ln w="9525">
            <a:solidFill>
              <a:srgbClr val="0000FF"/>
            </a:solidFill>
            <a:miter lim="800000"/>
            <a:headEnd/>
            <a:tailEnd/>
          </a:ln>
        </p:spPr>
        <p:txBody>
          <a:bodyPr/>
          <a:lstStyle/>
          <a:p>
            <a:r>
              <a:rPr lang="en-US" altLang="en-KE" sz="1000" b="1">
                <a:latin typeface="Verdana" panose="020B0604030504040204" pitchFamily="34" charset="0"/>
              </a:rPr>
              <a:t>Operational Cost of Takaful / ReTakaful</a:t>
            </a:r>
            <a:endParaRPr lang="en-US" altLang="en-KE"/>
          </a:p>
        </p:txBody>
      </p:sp>
      <p:sp>
        <p:nvSpPr>
          <p:cNvPr id="497668" name="AutoShape 4">
            <a:extLst>
              <a:ext uri="{FF2B5EF4-FFF2-40B4-BE49-F238E27FC236}">
                <a16:creationId xmlns:a16="http://schemas.microsoft.com/office/drawing/2014/main" id="{C1E08609-3A12-4D6C-A785-B25FED6CEC4E}"/>
              </a:ext>
            </a:extLst>
          </p:cNvPr>
          <p:cNvSpPr>
            <a:spLocks noChangeArrowheads="1"/>
          </p:cNvSpPr>
          <p:nvPr/>
        </p:nvSpPr>
        <p:spPr bwMode="auto">
          <a:xfrm>
            <a:off x="5943600" y="4778375"/>
            <a:ext cx="1143000" cy="842963"/>
          </a:xfrm>
          <a:prstGeom prst="bevel">
            <a:avLst>
              <a:gd name="adj" fmla="val 12500"/>
            </a:avLst>
          </a:prstGeom>
          <a:solidFill>
            <a:srgbClr val="0000FF">
              <a:alpha val="50000"/>
            </a:srgbClr>
          </a:solidFill>
          <a:ln w="9525">
            <a:solidFill>
              <a:srgbClr val="0000FF"/>
            </a:solidFill>
            <a:miter lim="800000"/>
            <a:headEnd/>
            <a:tailEnd/>
          </a:ln>
        </p:spPr>
        <p:txBody>
          <a:bodyPr/>
          <a:lstStyle/>
          <a:p>
            <a:r>
              <a:rPr lang="en-US" altLang="en-KE" sz="1000" b="1">
                <a:latin typeface="Verdana" panose="020B0604030504040204" pitchFamily="34" charset="0"/>
              </a:rPr>
              <a:t>Claims &amp;</a:t>
            </a:r>
          </a:p>
          <a:p>
            <a:r>
              <a:rPr lang="en-US" altLang="en-KE" sz="1000" b="1">
                <a:latin typeface="Verdana" panose="020B0604030504040204" pitchFamily="34" charset="0"/>
              </a:rPr>
              <a:t>Reserves</a:t>
            </a:r>
            <a:endParaRPr lang="en-US" altLang="en-KE" b="1"/>
          </a:p>
        </p:txBody>
      </p:sp>
      <p:sp>
        <p:nvSpPr>
          <p:cNvPr id="497669" name="AutoShape 5">
            <a:extLst>
              <a:ext uri="{FF2B5EF4-FFF2-40B4-BE49-F238E27FC236}">
                <a16:creationId xmlns:a16="http://schemas.microsoft.com/office/drawing/2014/main" id="{1ECACADC-7997-4CD4-9D7C-D0A8AF48EE4E}"/>
              </a:ext>
            </a:extLst>
          </p:cNvPr>
          <p:cNvSpPr>
            <a:spLocks noChangeArrowheads="1"/>
          </p:cNvSpPr>
          <p:nvPr/>
        </p:nvSpPr>
        <p:spPr bwMode="auto">
          <a:xfrm>
            <a:off x="7200900" y="4778375"/>
            <a:ext cx="1143000" cy="842963"/>
          </a:xfrm>
          <a:prstGeom prst="bevel">
            <a:avLst>
              <a:gd name="adj" fmla="val 12500"/>
            </a:avLst>
          </a:prstGeom>
          <a:solidFill>
            <a:srgbClr val="0000FF">
              <a:alpha val="50000"/>
            </a:srgbClr>
          </a:solidFill>
          <a:ln w="9525">
            <a:solidFill>
              <a:srgbClr val="0000FF"/>
            </a:solidFill>
            <a:miter lim="800000"/>
            <a:headEnd/>
            <a:tailEnd/>
          </a:ln>
        </p:spPr>
        <p:txBody>
          <a:bodyPr/>
          <a:lstStyle/>
          <a:p>
            <a:endParaRPr lang="en-US" altLang="en-KE" sz="1000" b="1">
              <a:latin typeface="Verdana" panose="020B0604030504040204" pitchFamily="34" charset="0"/>
            </a:endParaRPr>
          </a:p>
          <a:p>
            <a:r>
              <a:rPr lang="en-US" altLang="en-KE" sz="1000" b="1">
                <a:latin typeface="Verdana" panose="020B0604030504040204" pitchFamily="34" charset="0"/>
              </a:rPr>
              <a:t>Surplus (Balance)</a:t>
            </a:r>
            <a:endParaRPr lang="en-US" altLang="en-KE"/>
          </a:p>
        </p:txBody>
      </p:sp>
      <p:sp>
        <p:nvSpPr>
          <p:cNvPr id="497670" name="Rectangle 6">
            <a:extLst>
              <a:ext uri="{FF2B5EF4-FFF2-40B4-BE49-F238E27FC236}">
                <a16:creationId xmlns:a16="http://schemas.microsoft.com/office/drawing/2014/main" id="{5ECDB4BC-B3A0-4812-9C1D-C6312AA16255}"/>
              </a:ext>
            </a:extLst>
          </p:cNvPr>
          <p:cNvSpPr>
            <a:spLocks noChangeArrowheads="1"/>
          </p:cNvSpPr>
          <p:nvPr/>
        </p:nvSpPr>
        <p:spPr bwMode="auto">
          <a:xfrm>
            <a:off x="2743200" y="4679950"/>
            <a:ext cx="5715000" cy="1111250"/>
          </a:xfrm>
          <a:prstGeom prst="rect">
            <a:avLst/>
          </a:prstGeom>
          <a:noFill/>
          <a:ln w="28575">
            <a:solidFill>
              <a:srgbClr val="FFFF00"/>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KE"/>
          </a:p>
        </p:txBody>
      </p:sp>
      <p:sp>
        <p:nvSpPr>
          <p:cNvPr id="497671" name="AutoShape 7">
            <a:extLst>
              <a:ext uri="{FF2B5EF4-FFF2-40B4-BE49-F238E27FC236}">
                <a16:creationId xmlns:a16="http://schemas.microsoft.com/office/drawing/2014/main" id="{DDA8F5CC-16D2-465C-B8EF-E00DE4B22F5B}"/>
              </a:ext>
            </a:extLst>
          </p:cNvPr>
          <p:cNvSpPr>
            <a:spLocks noChangeArrowheads="1"/>
          </p:cNvSpPr>
          <p:nvPr/>
        </p:nvSpPr>
        <p:spPr bwMode="auto">
          <a:xfrm>
            <a:off x="2857500" y="5797550"/>
            <a:ext cx="4914900" cy="527050"/>
          </a:xfrm>
          <a:prstGeom prst="roundRect">
            <a:avLst>
              <a:gd name="adj" fmla="val 16667"/>
            </a:avLst>
          </a:prstGeom>
          <a:noFill/>
          <a:ln>
            <a:noFill/>
          </a:ln>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rgbClr val="0000FF"/>
                </a:solidFill>
                <a:round/>
                <a:headEnd/>
                <a:tailEnd/>
              </a14:hiddenLine>
            </a:ext>
          </a:extLst>
        </p:spPr>
        <p:txBody>
          <a:bodyPr/>
          <a:lstStyle/>
          <a:p>
            <a:pPr algn="l"/>
            <a:r>
              <a:rPr lang="en-US" altLang="en-KE" sz="1400" b="1">
                <a:latin typeface="Verdana" panose="020B0604030504040204" pitchFamily="34" charset="0"/>
              </a:rPr>
              <a:t>P A R T I C I P A N T S’  T A K A F U L  F U N D   </a:t>
            </a:r>
          </a:p>
          <a:p>
            <a:r>
              <a:rPr lang="en-US" altLang="en-KE" sz="1400" b="1">
                <a:latin typeface="Verdana" panose="020B0604030504040204" pitchFamily="34" charset="0"/>
              </a:rPr>
              <a:t>(P.T.F.)</a:t>
            </a:r>
            <a:endParaRPr lang="en-US" altLang="en-KE"/>
          </a:p>
        </p:txBody>
      </p:sp>
      <p:sp>
        <p:nvSpPr>
          <p:cNvPr id="497687" name="AutoShape 23">
            <a:extLst>
              <a:ext uri="{FF2B5EF4-FFF2-40B4-BE49-F238E27FC236}">
                <a16:creationId xmlns:a16="http://schemas.microsoft.com/office/drawing/2014/main" id="{1807DAA1-D242-46B0-84BE-086C28B3661F}"/>
              </a:ext>
            </a:extLst>
          </p:cNvPr>
          <p:cNvSpPr>
            <a:spLocks noChangeArrowheads="1"/>
          </p:cNvSpPr>
          <p:nvPr/>
        </p:nvSpPr>
        <p:spPr bwMode="auto">
          <a:xfrm>
            <a:off x="4500563" y="2057400"/>
            <a:ext cx="1443037" cy="914400"/>
          </a:xfrm>
          <a:prstGeom prst="bevel">
            <a:avLst>
              <a:gd name="adj" fmla="val 12500"/>
            </a:avLst>
          </a:prstGeom>
          <a:solidFill>
            <a:srgbClr val="339966"/>
          </a:solidFill>
          <a:ln w="9525">
            <a:solidFill>
              <a:srgbClr val="339966"/>
            </a:solidFill>
            <a:miter lim="800000"/>
            <a:headEnd/>
            <a:tailEnd/>
          </a:ln>
        </p:spPr>
        <p:txBody>
          <a:bodyPr/>
          <a:lstStyle/>
          <a:p>
            <a:r>
              <a:rPr lang="en-US" altLang="en-KE" sz="1000" b="1">
                <a:latin typeface="Verdana" panose="020B0604030504040204" pitchFamily="34" charset="0"/>
              </a:rPr>
              <a:t>Mudarib’s Share of PTF’s Investment Income</a:t>
            </a:r>
            <a:endParaRPr lang="en-US" altLang="en-KE"/>
          </a:p>
        </p:txBody>
      </p:sp>
      <p:sp>
        <p:nvSpPr>
          <p:cNvPr id="497688" name="AutoShape 24">
            <a:extLst>
              <a:ext uri="{FF2B5EF4-FFF2-40B4-BE49-F238E27FC236}">
                <a16:creationId xmlns:a16="http://schemas.microsoft.com/office/drawing/2014/main" id="{8D3D3AE4-DB2D-43EF-A8ED-E9841363BABD}"/>
              </a:ext>
            </a:extLst>
          </p:cNvPr>
          <p:cNvSpPr>
            <a:spLocks noChangeArrowheads="1"/>
          </p:cNvSpPr>
          <p:nvPr/>
        </p:nvSpPr>
        <p:spPr bwMode="auto">
          <a:xfrm>
            <a:off x="1938338" y="2057400"/>
            <a:ext cx="1109662" cy="914400"/>
          </a:xfrm>
          <a:prstGeom prst="bevel">
            <a:avLst>
              <a:gd name="adj" fmla="val 12500"/>
            </a:avLst>
          </a:prstGeom>
          <a:solidFill>
            <a:srgbClr val="339966"/>
          </a:solidFill>
          <a:ln w="9525">
            <a:solidFill>
              <a:srgbClr val="339966"/>
            </a:solidFill>
            <a:miter lim="800000"/>
            <a:headEnd/>
            <a:tailEnd/>
          </a:ln>
        </p:spPr>
        <p:txBody>
          <a:bodyPr/>
          <a:lstStyle/>
          <a:p>
            <a:endParaRPr lang="en-US" altLang="en-KE" sz="1000" b="1">
              <a:latin typeface="Verdana" panose="020B0604030504040204" pitchFamily="34" charset="0"/>
            </a:endParaRPr>
          </a:p>
          <a:p>
            <a:r>
              <a:rPr lang="en-US" altLang="en-KE" sz="1000" b="1">
                <a:latin typeface="Verdana" panose="020B0604030504040204" pitchFamily="34" charset="0"/>
              </a:rPr>
              <a:t>Wakalah Fee</a:t>
            </a:r>
            <a:endParaRPr lang="en-US" altLang="en-KE"/>
          </a:p>
        </p:txBody>
      </p:sp>
      <p:sp>
        <p:nvSpPr>
          <p:cNvPr id="497689" name="AutoShape 25">
            <a:extLst>
              <a:ext uri="{FF2B5EF4-FFF2-40B4-BE49-F238E27FC236}">
                <a16:creationId xmlns:a16="http://schemas.microsoft.com/office/drawing/2014/main" id="{9189E83E-6EC2-42B6-A183-52575DDE418B}"/>
              </a:ext>
            </a:extLst>
          </p:cNvPr>
          <p:cNvSpPr>
            <a:spLocks noChangeArrowheads="1"/>
          </p:cNvSpPr>
          <p:nvPr/>
        </p:nvSpPr>
        <p:spPr bwMode="auto">
          <a:xfrm>
            <a:off x="3159125" y="2057400"/>
            <a:ext cx="1222375" cy="914400"/>
          </a:xfrm>
          <a:prstGeom prst="bevel">
            <a:avLst>
              <a:gd name="adj" fmla="val 12500"/>
            </a:avLst>
          </a:prstGeom>
          <a:solidFill>
            <a:srgbClr val="339966"/>
          </a:solidFill>
          <a:ln w="9525">
            <a:solidFill>
              <a:srgbClr val="339966"/>
            </a:solidFill>
            <a:miter lim="800000"/>
            <a:headEnd/>
            <a:tailEnd/>
          </a:ln>
        </p:spPr>
        <p:txBody>
          <a:bodyPr/>
          <a:lstStyle/>
          <a:p>
            <a:endParaRPr lang="en-US" altLang="en-KE" sz="1000" b="1">
              <a:latin typeface="Verdana" panose="020B0604030504040204" pitchFamily="34" charset="0"/>
            </a:endParaRPr>
          </a:p>
          <a:p>
            <a:r>
              <a:rPr lang="en-US" altLang="en-KE" sz="1000" b="1">
                <a:latin typeface="Verdana" panose="020B0604030504040204" pitchFamily="34" charset="0"/>
              </a:rPr>
              <a:t>Investment</a:t>
            </a:r>
          </a:p>
          <a:p>
            <a:r>
              <a:rPr lang="en-US" altLang="en-KE" sz="1000" b="1">
                <a:latin typeface="Verdana" panose="020B0604030504040204" pitchFamily="34" charset="0"/>
              </a:rPr>
              <a:t>Income</a:t>
            </a:r>
            <a:endParaRPr lang="en-US" altLang="en-KE"/>
          </a:p>
        </p:txBody>
      </p:sp>
      <p:sp>
        <p:nvSpPr>
          <p:cNvPr id="497690" name="AutoShape 26">
            <a:extLst>
              <a:ext uri="{FF2B5EF4-FFF2-40B4-BE49-F238E27FC236}">
                <a16:creationId xmlns:a16="http://schemas.microsoft.com/office/drawing/2014/main" id="{24AFE871-F0C2-4B37-9D72-259A7E2785B1}"/>
              </a:ext>
            </a:extLst>
          </p:cNvPr>
          <p:cNvSpPr>
            <a:spLocks noChangeArrowheads="1"/>
          </p:cNvSpPr>
          <p:nvPr/>
        </p:nvSpPr>
        <p:spPr bwMode="auto">
          <a:xfrm>
            <a:off x="6070600" y="2057400"/>
            <a:ext cx="1331913" cy="914400"/>
          </a:xfrm>
          <a:prstGeom prst="bevel">
            <a:avLst>
              <a:gd name="adj" fmla="val 12500"/>
            </a:avLst>
          </a:prstGeom>
          <a:solidFill>
            <a:srgbClr val="339966"/>
          </a:solidFill>
          <a:ln w="9525">
            <a:solidFill>
              <a:srgbClr val="339966"/>
            </a:solidFill>
            <a:miter lim="800000"/>
            <a:headEnd/>
            <a:tailEnd/>
          </a:ln>
        </p:spPr>
        <p:txBody>
          <a:bodyPr/>
          <a:lstStyle/>
          <a:p>
            <a:endParaRPr lang="en-US" altLang="en-KE" sz="400" b="1">
              <a:latin typeface="Verdana" panose="020B0604030504040204" pitchFamily="34" charset="0"/>
            </a:endParaRPr>
          </a:p>
          <a:p>
            <a:r>
              <a:rPr lang="en-US" altLang="en-KE" sz="1000" b="1">
                <a:latin typeface="Verdana" panose="020B0604030504040204" pitchFamily="34" charset="0"/>
              </a:rPr>
              <a:t>Management Expense of </a:t>
            </a:r>
          </a:p>
          <a:p>
            <a:r>
              <a:rPr lang="en-US" altLang="en-KE" sz="1000" b="1">
                <a:latin typeface="Verdana" panose="020B0604030504040204" pitchFamily="34" charset="0"/>
              </a:rPr>
              <a:t>the Company</a:t>
            </a:r>
            <a:endParaRPr lang="en-US" altLang="en-KE"/>
          </a:p>
        </p:txBody>
      </p:sp>
      <p:sp>
        <p:nvSpPr>
          <p:cNvPr id="497691" name="AutoShape 27">
            <a:extLst>
              <a:ext uri="{FF2B5EF4-FFF2-40B4-BE49-F238E27FC236}">
                <a16:creationId xmlns:a16="http://schemas.microsoft.com/office/drawing/2014/main" id="{40892F2D-48B0-4BFB-B03F-A52DD2B8CB34}"/>
              </a:ext>
            </a:extLst>
          </p:cNvPr>
          <p:cNvSpPr>
            <a:spLocks noChangeArrowheads="1"/>
          </p:cNvSpPr>
          <p:nvPr/>
        </p:nvSpPr>
        <p:spPr bwMode="auto">
          <a:xfrm>
            <a:off x="7513638" y="2057400"/>
            <a:ext cx="1443037" cy="914400"/>
          </a:xfrm>
          <a:prstGeom prst="bevel">
            <a:avLst>
              <a:gd name="adj" fmla="val 12500"/>
            </a:avLst>
          </a:prstGeom>
          <a:solidFill>
            <a:srgbClr val="339966"/>
          </a:solidFill>
          <a:ln w="9525">
            <a:solidFill>
              <a:srgbClr val="339966"/>
            </a:solidFill>
            <a:miter lim="800000"/>
            <a:headEnd/>
            <a:tailEnd/>
          </a:ln>
        </p:spPr>
        <p:txBody>
          <a:bodyPr/>
          <a:lstStyle/>
          <a:p>
            <a:endParaRPr lang="en-US" altLang="en-KE" sz="1000" b="1">
              <a:solidFill>
                <a:schemeClr val="bg1"/>
              </a:solidFill>
              <a:latin typeface="Verdana" panose="020B0604030504040204" pitchFamily="34" charset="0"/>
            </a:endParaRPr>
          </a:p>
          <a:p>
            <a:endParaRPr lang="en-US" altLang="en-KE" sz="400" b="1">
              <a:solidFill>
                <a:srgbClr val="00FFFF"/>
              </a:solidFill>
              <a:latin typeface="Verdana" panose="020B0604030504040204" pitchFamily="34" charset="0"/>
            </a:endParaRPr>
          </a:p>
          <a:p>
            <a:r>
              <a:rPr lang="en-US" altLang="en-KE" sz="1000" b="1">
                <a:solidFill>
                  <a:srgbClr val="FFFFFF"/>
                </a:solidFill>
                <a:latin typeface="Verdana" panose="020B0604030504040204" pitchFamily="34" charset="0"/>
              </a:rPr>
              <a:t>Profit/Loss</a:t>
            </a:r>
            <a:endParaRPr lang="en-US" altLang="en-KE">
              <a:solidFill>
                <a:srgbClr val="FFFFFF"/>
              </a:solidFill>
            </a:endParaRPr>
          </a:p>
        </p:txBody>
      </p:sp>
      <p:sp>
        <p:nvSpPr>
          <p:cNvPr id="497692" name="Rectangle 28">
            <a:extLst>
              <a:ext uri="{FF2B5EF4-FFF2-40B4-BE49-F238E27FC236}">
                <a16:creationId xmlns:a16="http://schemas.microsoft.com/office/drawing/2014/main" id="{F7812FA2-9F8D-466E-901C-8F92F67D8B57}"/>
              </a:ext>
            </a:extLst>
          </p:cNvPr>
          <p:cNvSpPr>
            <a:spLocks noChangeArrowheads="1"/>
          </p:cNvSpPr>
          <p:nvPr/>
        </p:nvSpPr>
        <p:spPr bwMode="auto">
          <a:xfrm>
            <a:off x="1905000" y="1905000"/>
            <a:ext cx="7239000" cy="1143000"/>
          </a:xfrm>
          <a:prstGeom prst="rect">
            <a:avLst/>
          </a:prstGeom>
          <a:noFill/>
          <a:ln w="28575">
            <a:solidFill>
              <a:srgbClr val="FFFF00"/>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KE"/>
          </a:p>
        </p:txBody>
      </p:sp>
      <p:sp>
        <p:nvSpPr>
          <p:cNvPr id="497693" name="AutoShape 29">
            <a:extLst>
              <a:ext uri="{FF2B5EF4-FFF2-40B4-BE49-F238E27FC236}">
                <a16:creationId xmlns:a16="http://schemas.microsoft.com/office/drawing/2014/main" id="{4E5F94BB-9566-4998-949A-F15D2092BDE3}"/>
              </a:ext>
            </a:extLst>
          </p:cNvPr>
          <p:cNvSpPr>
            <a:spLocks noChangeArrowheads="1"/>
          </p:cNvSpPr>
          <p:nvPr/>
        </p:nvSpPr>
        <p:spPr bwMode="auto">
          <a:xfrm>
            <a:off x="2936875" y="1600200"/>
            <a:ext cx="4551363" cy="304800"/>
          </a:xfrm>
          <a:prstGeom prst="roundRect">
            <a:avLst>
              <a:gd name="adj" fmla="val 16667"/>
            </a:avLst>
          </a:prstGeom>
          <a:noFill/>
          <a:ln>
            <a:noFill/>
          </a:ln>
          <a:extLst>
            <a:ext uri="{909E8E84-426E-40DD-AFC4-6F175D3DCCD1}">
              <a14:hiddenFill xmlns:a14="http://schemas.microsoft.com/office/drawing/2010/main">
                <a:solidFill>
                  <a:srgbClr val="339966">
                    <a:alpha val="50000"/>
                  </a:srgbClr>
                </a:solidFill>
              </a14:hiddenFill>
            </a:ext>
            <a:ext uri="{91240B29-F687-4F45-9708-019B960494DF}">
              <a14:hiddenLine xmlns:a14="http://schemas.microsoft.com/office/drawing/2010/main" w="9525">
                <a:solidFill>
                  <a:srgbClr val="339966"/>
                </a:solidFill>
                <a:round/>
                <a:headEnd/>
                <a:tailEnd/>
              </a14:hiddenLine>
            </a:ext>
          </a:extLst>
        </p:spPr>
        <p:txBody>
          <a:bodyPr tIns="18288" bIns="18288"/>
          <a:lstStyle/>
          <a:p>
            <a:r>
              <a:rPr lang="en-US" altLang="en-KE" sz="1400" b="1">
                <a:latin typeface="Verdana" panose="020B0604030504040204" pitchFamily="34" charset="0"/>
              </a:rPr>
              <a:t>S H A R E   H O L D E R S’   F U N D  (S.H.F.)</a:t>
            </a:r>
            <a:endParaRPr lang="en-US" altLang="en-KE"/>
          </a:p>
        </p:txBody>
      </p:sp>
      <p:sp>
        <p:nvSpPr>
          <p:cNvPr id="497694" name="Line 30">
            <a:extLst>
              <a:ext uri="{FF2B5EF4-FFF2-40B4-BE49-F238E27FC236}">
                <a16:creationId xmlns:a16="http://schemas.microsoft.com/office/drawing/2014/main" id="{57A49A21-05E4-407B-9241-D24FD16AADE2}"/>
              </a:ext>
            </a:extLst>
          </p:cNvPr>
          <p:cNvSpPr>
            <a:spLocks noChangeShapeType="1"/>
          </p:cNvSpPr>
          <p:nvPr/>
        </p:nvSpPr>
        <p:spPr bwMode="auto">
          <a:xfrm flipH="1">
            <a:off x="1676400" y="1524000"/>
            <a:ext cx="6502400" cy="0"/>
          </a:xfrm>
          <a:prstGeom prst="line">
            <a:avLst/>
          </a:prstGeom>
          <a:noFill/>
          <a:ln w="44450">
            <a:solidFill>
              <a:srgbClr val="FF0000"/>
            </a:solidFill>
            <a:prstDash val="lgDash"/>
            <a:round/>
            <a:headEnd/>
            <a:tailEnd type="arrow" w="med" len="med"/>
          </a:ln>
          <a:extLst>
            <a:ext uri="{909E8E84-426E-40DD-AFC4-6F175D3DCCD1}">
              <a14:hiddenFill xmlns:a14="http://schemas.microsoft.com/office/drawing/2010/main">
                <a:noFill/>
              </a14:hiddenFill>
            </a:ext>
          </a:extLst>
        </p:spPr>
        <p:txBody>
          <a:bodyPr/>
          <a:lstStyle/>
          <a:p>
            <a:endParaRPr lang="en-KE"/>
          </a:p>
        </p:txBody>
      </p:sp>
      <p:sp>
        <p:nvSpPr>
          <p:cNvPr id="497695" name="Line 31">
            <a:extLst>
              <a:ext uri="{FF2B5EF4-FFF2-40B4-BE49-F238E27FC236}">
                <a16:creationId xmlns:a16="http://schemas.microsoft.com/office/drawing/2014/main" id="{96E20DE7-917E-4111-8845-A96E45E29387}"/>
              </a:ext>
            </a:extLst>
          </p:cNvPr>
          <p:cNvSpPr>
            <a:spLocks noChangeShapeType="1"/>
          </p:cNvSpPr>
          <p:nvPr/>
        </p:nvSpPr>
        <p:spPr bwMode="auto">
          <a:xfrm>
            <a:off x="4953000" y="4267200"/>
            <a:ext cx="0" cy="514350"/>
          </a:xfrm>
          <a:prstGeom prst="line">
            <a:avLst/>
          </a:prstGeom>
          <a:noFill/>
          <a:ln w="44450">
            <a:solidFill>
              <a:srgbClr val="FF0000"/>
            </a:solidFill>
            <a:prstDash val="lgDash"/>
            <a:round/>
            <a:headEnd/>
            <a:tailEnd type="arrow" w="med" len="med"/>
          </a:ln>
          <a:extLst>
            <a:ext uri="{909E8E84-426E-40DD-AFC4-6F175D3DCCD1}">
              <a14:hiddenFill xmlns:a14="http://schemas.microsoft.com/office/drawing/2010/main">
                <a:noFill/>
              </a14:hiddenFill>
            </a:ext>
          </a:extLst>
        </p:spPr>
        <p:txBody>
          <a:bodyPr/>
          <a:lstStyle/>
          <a:p>
            <a:endParaRPr lang="en-KE"/>
          </a:p>
        </p:txBody>
      </p:sp>
      <p:sp>
        <p:nvSpPr>
          <p:cNvPr id="497696" name="Line 32">
            <a:extLst>
              <a:ext uri="{FF2B5EF4-FFF2-40B4-BE49-F238E27FC236}">
                <a16:creationId xmlns:a16="http://schemas.microsoft.com/office/drawing/2014/main" id="{338B3673-9CF9-485A-BCAF-C2FB813E146B}"/>
              </a:ext>
            </a:extLst>
          </p:cNvPr>
          <p:cNvSpPr>
            <a:spLocks noChangeShapeType="1"/>
          </p:cNvSpPr>
          <p:nvPr/>
        </p:nvSpPr>
        <p:spPr bwMode="auto">
          <a:xfrm flipH="1">
            <a:off x="3657600" y="3733800"/>
            <a:ext cx="533400" cy="0"/>
          </a:xfrm>
          <a:prstGeom prst="line">
            <a:avLst/>
          </a:prstGeom>
          <a:noFill/>
          <a:ln w="44450">
            <a:solidFill>
              <a:srgbClr val="FF0000"/>
            </a:solidFill>
            <a:prstDash val="lgDash"/>
            <a:round/>
            <a:headEnd/>
            <a:tailEnd/>
          </a:ln>
          <a:extLst>
            <a:ext uri="{909E8E84-426E-40DD-AFC4-6F175D3DCCD1}">
              <a14:hiddenFill xmlns:a14="http://schemas.microsoft.com/office/drawing/2010/main">
                <a:noFill/>
              </a14:hiddenFill>
            </a:ext>
          </a:extLst>
        </p:spPr>
        <p:txBody>
          <a:bodyPr/>
          <a:lstStyle/>
          <a:p>
            <a:endParaRPr lang="en-KE"/>
          </a:p>
        </p:txBody>
      </p:sp>
      <p:sp>
        <p:nvSpPr>
          <p:cNvPr id="497697" name="Line 33">
            <a:extLst>
              <a:ext uri="{FF2B5EF4-FFF2-40B4-BE49-F238E27FC236}">
                <a16:creationId xmlns:a16="http://schemas.microsoft.com/office/drawing/2014/main" id="{E88D6BF3-AA73-4197-AE04-76A4D92C1CBB}"/>
              </a:ext>
            </a:extLst>
          </p:cNvPr>
          <p:cNvSpPr>
            <a:spLocks noChangeShapeType="1"/>
          </p:cNvSpPr>
          <p:nvPr/>
        </p:nvSpPr>
        <p:spPr bwMode="auto">
          <a:xfrm flipV="1">
            <a:off x="3886200" y="2952750"/>
            <a:ext cx="0" cy="609600"/>
          </a:xfrm>
          <a:prstGeom prst="line">
            <a:avLst/>
          </a:prstGeom>
          <a:noFill/>
          <a:ln w="44450">
            <a:solidFill>
              <a:srgbClr val="FF0000"/>
            </a:solidFill>
            <a:prstDash val="lg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KE"/>
          </a:p>
        </p:txBody>
      </p:sp>
      <p:grpSp>
        <p:nvGrpSpPr>
          <p:cNvPr id="497698" name="Group 34">
            <a:extLst>
              <a:ext uri="{FF2B5EF4-FFF2-40B4-BE49-F238E27FC236}">
                <a16:creationId xmlns:a16="http://schemas.microsoft.com/office/drawing/2014/main" id="{558B1041-8510-47AD-847C-82898BEB8811}"/>
              </a:ext>
            </a:extLst>
          </p:cNvPr>
          <p:cNvGrpSpPr>
            <a:grpSpLocks/>
          </p:cNvGrpSpPr>
          <p:nvPr/>
        </p:nvGrpSpPr>
        <p:grpSpPr bwMode="auto">
          <a:xfrm>
            <a:off x="1600200" y="5505450"/>
            <a:ext cx="6248400" cy="819150"/>
            <a:chOff x="2880" y="9360"/>
            <a:chExt cx="9900" cy="1980"/>
          </a:xfrm>
        </p:grpSpPr>
        <p:sp>
          <p:nvSpPr>
            <p:cNvPr id="497699" name="Line 35">
              <a:extLst>
                <a:ext uri="{FF2B5EF4-FFF2-40B4-BE49-F238E27FC236}">
                  <a16:creationId xmlns:a16="http://schemas.microsoft.com/office/drawing/2014/main" id="{9B8902BE-7982-403E-A3BB-34CCF165AE0C}"/>
                </a:ext>
              </a:extLst>
            </p:cNvPr>
            <p:cNvSpPr>
              <a:spLocks noChangeShapeType="1"/>
            </p:cNvSpPr>
            <p:nvPr/>
          </p:nvSpPr>
          <p:spPr bwMode="auto">
            <a:xfrm flipH="1">
              <a:off x="2880" y="11340"/>
              <a:ext cx="9720" cy="0"/>
            </a:xfrm>
            <a:prstGeom prst="line">
              <a:avLst/>
            </a:prstGeom>
            <a:noFill/>
            <a:ln w="44450">
              <a:solidFill>
                <a:srgbClr val="FF0000"/>
              </a:solidFill>
              <a:prstDash val="lgDash"/>
              <a:round/>
              <a:headEnd/>
              <a:tailEnd type="arrow" w="med" len="med"/>
            </a:ln>
            <a:extLst>
              <a:ext uri="{909E8E84-426E-40DD-AFC4-6F175D3DCCD1}">
                <a14:hiddenFill xmlns:a14="http://schemas.microsoft.com/office/drawing/2010/main">
                  <a:noFill/>
                </a14:hiddenFill>
              </a:ext>
            </a:extLst>
          </p:spPr>
          <p:txBody>
            <a:bodyPr/>
            <a:lstStyle/>
            <a:p>
              <a:endParaRPr lang="en-KE"/>
            </a:p>
          </p:txBody>
        </p:sp>
        <p:sp>
          <p:nvSpPr>
            <p:cNvPr id="497700" name="Line 36">
              <a:extLst>
                <a:ext uri="{FF2B5EF4-FFF2-40B4-BE49-F238E27FC236}">
                  <a16:creationId xmlns:a16="http://schemas.microsoft.com/office/drawing/2014/main" id="{38DA812D-9CD7-4508-A648-47145F09D6AD}"/>
                </a:ext>
              </a:extLst>
            </p:cNvPr>
            <p:cNvSpPr>
              <a:spLocks noChangeShapeType="1"/>
            </p:cNvSpPr>
            <p:nvPr/>
          </p:nvSpPr>
          <p:spPr bwMode="auto">
            <a:xfrm>
              <a:off x="12780" y="9360"/>
              <a:ext cx="0" cy="1980"/>
            </a:xfrm>
            <a:prstGeom prst="line">
              <a:avLst/>
            </a:prstGeom>
            <a:noFill/>
            <a:ln w="44450">
              <a:solidFill>
                <a:srgbClr val="FF0000"/>
              </a:solidFill>
              <a:prstDash val="lgDash"/>
              <a:round/>
              <a:headEnd/>
              <a:tailEnd/>
            </a:ln>
            <a:extLst>
              <a:ext uri="{909E8E84-426E-40DD-AFC4-6F175D3DCCD1}">
                <a14:hiddenFill xmlns:a14="http://schemas.microsoft.com/office/drawing/2010/main">
                  <a:noFill/>
                </a14:hiddenFill>
              </a:ext>
            </a:extLst>
          </p:spPr>
          <p:txBody>
            <a:bodyPr/>
            <a:lstStyle/>
            <a:p>
              <a:endParaRPr lang="en-KE"/>
            </a:p>
          </p:txBody>
        </p:sp>
      </p:grpSp>
      <p:sp>
        <p:nvSpPr>
          <p:cNvPr id="497702" name="AutoShape 38">
            <a:extLst>
              <a:ext uri="{FF2B5EF4-FFF2-40B4-BE49-F238E27FC236}">
                <a16:creationId xmlns:a16="http://schemas.microsoft.com/office/drawing/2014/main" id="{C306FE49-26F7-4442-949F-2ED5CB18D7D8}"/>
              </a:ext>
            </a:extLst>
          </p:cNvPr>
          <p:cNvSpPr>
            <a:spLocks noChangeArrowheads="1"/>
          </p:cNvSpPr>
          <p:nvPr/>
        </p:nvSpPr>
        <p:spPr bwMode="auto">
          <a:xfrm>
            <a:off x="228600" y="5753100"/>
            <a:ext cx="1371600" cy="1028700"/>
          </a:xfrm>
          <a:prstGeom prst="cube">
            <a:avLst>
              <a:gd name="adj" fmla="val 15125"/>
            </a:avLst>
          </a:prstGeom>
          <a:solidFill>
            <a:srgbClr val="0000FF">
              <a:alpha val="30000"/>
            </a:srgbClr>
          </a:solidFill>
          <a:ln w="9525">
            <a:solidFill>
              <a:srgbClr val="0000FF"/>
            </a:solidFill>
            <a:miter lim="800000"/>
            <a:headEnd/>
            <a:tailEnd/>
          </a:ln>
        </p:spPr>
        <p:txBody>
          <a:bodyPr tIns="365760"/>
          <a:lstStyle/>
          <a:p>
            <a:r>
              <a:rPr lang="en-US" altLang="en-KE" sz="1200" b="1">
                <a:latin typeface="Verdana" panose="020B0604030504040204" pitchFamily="34" charset="0"/>
              </a:rPr>
              <a:t>Participant</a:t>
            </a:r>
            <a:endParaRPr lang="en-US" altLang="en-KE"/>
          </a:p>
        </p:txBody>
      </p:sp>
      <p:sp>
        <p:nvSpPr>
          <p:cNvPr id="497703" name="AutoShape 39">
            <a:extLst>
              <a:ext uri="{FF2B5EF4-FFF2-40B4-BE49-F238E27FC236}">
                <a16:creationId xmlns:a16="http://schemas.microsoft.com/office/drawing/2014/main" id="{DAA44C46-1A62-4AC8-83EA-ED0C4B0B2C66}"/>
              </a:ext>
            </a:extLst>
          </p:cNvPr>
          <p:cNvSpPr>
            <a:spLocks noChangeArrowheads="1"/>
          </p:cNvSpPr>
          <p:nvPr/>
        </p:nvSpPr>
        <p:spPr bwMode="auto">
          <a:xfrm>
            <a:off x="304800" y="4305300"/>
            <a:ext cx="1257300" cy="1028700"/>
          </a:xfrm>
          <a:prstGeom prst="cube">
            <a:avLst>
              <a:gd name="adj" fmla="val 15125"/>
            </a:avLst>
          </a:prstGeom>
          <a:solidFill>
            <a:srgbClr val="666699">
              <a:alpha val="50000"/>
            </a:srgbClr>
          </a:solidFill>
          <a:ln w="9525">
            <a:solidFill>
              <a:srgbClr val="666699"/>
            </a:solidFill>
            <a:miter lim="800000"/>
            <a:headEnd/>
            <a:tailEnd/>
          </a:ln>
        </p:spPr>
        <p:txBody>
          <a:bodyPr/>
          <a:lstStyle/>
          <a:p>
            <a:pPr algn="just"/>
            <a:endParaRPr lang="en-US" altLang="en-KE" sz="700">
              <a:latin typeface="Verdana" panose="020B0604030504040204" pitchFamily="34" charset="0"/>
            </a:endParaRPr>
          </a:p>
          <a:p>
            <a:pPr algn="just"/>
            <a:endParaRPr lang="en-US" altLang="en-KE" sz="700">
              <a:latin typeface="Verdana" panose="020B0604030504040204" pitchFamily="34" charset="0"/>
            </a:endParaRPr>
          </a:p>
          <a:p>
            <a:r>
              <a:rPr lang="en-US" altLang="en-KE" sz="2000" b="1">
                <a:latin typeface="Verdana" panose="020B0604030504040204" pitchFamily="34" charset="0"/>
              </a:rPr>
              <a:t>WAQF</a:t>
            </a:r>
            <a:endParaRPr lang="en-US" altLang="en-KE" sz="2400"/>
          </a:p>
        </p:txBody>
      </p:sp>
      <p:sp>
        <p:nvSpPr>
          <p:cNvPr id="497704" name="Line 40">
            <a:extLst>
              <a:ext uri="{FF2B5EF4-FFF2-40B4-BE49-F238E27FC236}">
                <a16:creationId xmlns:a16="http://schemas.microsoft.com/office/drawing/2014/main" id="{26833C3F-A06D-4345-B984-4F6C940F8E36}"/>
              </a:ext>
            </a:extLst>
          </p:cNvPr>
          <p:cNvSpPr>
            <a:spLocks noChangeShapeType="1"/>
          </p:cNvSpPr>
          <p:nvPr/>
        </p:nvSpPr>
        <p:spPr bwMode="auto">
          <a:xfrm flipV="1">
            <a:off x="914400" y="5334000"/>
            <a:ext cx="0" cy="381000"/>
          </a:xfrm>
          <a:prstGeom prst="line">
            <a:avLst/>
          </a:prstGeom>
          <a:noFill/>
          <a:ln w="44450">
            <a:solidFill>
              <a:srgbClr val="FF0000"/>
            </a:solidFill>
            <a:prstDash val="lg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KE"/>
          </a:p>
        </p:txBody>
      </p:sp>
      <p:sp>
        <p:nvSpPr>
          <p:cNvPr id="497705" name="Line 41">
            <a:extLst>
              <a:ext uri="{FF2B5EF4-FFF2-40B4-BE49-F238E27FC236}">
                <a16:creationId xmlns:a16="http://schemas.microsoft.com/office/drawing/2014/main" id="{2DAFC770-EC83-40EF-A07C-4DF3FCDF06FF}"/>
              </a:ext>
            </a:extLst>
          </p:cNvPr>
          <p:cNvSpPr>
            <a:spLocks noChangeShapeType="1"/>
          </p:cNvSpPr>
          <p:nvPr/>
        </p:nvSpPr>
        <p:spPr bwMode="auto">
          <a:xfrm>
            <a:off x="1587500" y="5029200"/>
            <a:ext cx="1079500" cy="0"/>
          </a:xfrm>
          <a:prstGeom prst="line">
            <a:avLst/>
          </a:prstGeom>
          <a:noFill/>
          <a:ln w="44450">
            <a:solidFill>
              <a:srgbClr val="FF0000"/>
            </a:solidFill>
            <a:prstDash val="lgDash"/>
            <a:round/>
            <a:headEnd/>
            <a:tailEnd type="arrow" w="med" len="med"/>
          </a:ln>
          <a:extLst>
            <a:ext uri="{909E8E84-426E-40DD-AFC4-6F175D3DCCD1}">
              <a14:hiddenFill xmlns:a14="http://schemas.microsoft.com/office/drawing/2010/main">
                <a:noFill/>
              </a14:hiddenFill>
            </a:ext>
          </a:extLst>
        </p:spPr>
        <p:txBody>
          <a:bodyPr/>
          <a:lstStyle/>
          <a:p>
            <a:endParaRPr lang="en-KE"/>
          </a:p>
        </p:txBody>
      </p:sp>
      <p:sp>
        <p:nvSpPr>
          <p:cNvPr id="497706" name="AutoShape 42">
            <a:extLst>
              <a:ext uri="{FF2B5EF4-FFF2-40B4-BE49-F238E27FC236}">
                <a16:creationId xmlns:a16="http://schemas.microsoft.com/office/drawing/2014/main" id="{3CB254C3-17CB-4675-91EE-38A02F515A76}"/>
              </a:ext>
            </a:extLst>
          </p:cNvPr>
          <p:cNvSpPr>
            <a:spLocks noChangeArrowheads="1"/>
          </p:cNvSpPr>
          <p:nvPr/>
        </p:nvSpPr>
        <p:spPr bwMode="auto">
          <a:xfrm>
            <a:off x="266700" y="2667000"/>
            <a:ext cx="1257300" cy="1028700"/>
          </a:xfrm>
          <a:prstGeom prst="cube">
            <a:avLst>
              <a:gd name="adj" fmla="val 15125"/>
            </a:avLst>
          </a:prstGeom>
          <a:solidFill>
            <a:srgbClr val="008000"/>
          </a:solidFill>
          <a:ln w="9525">
            <a:solidFill>
              <a:srgbClr val="008000"/>
            </a:solidFill>
            <a:miter lim="800000"/>
            <a:headEnd/>
            <a:tailEnd/>
          </a:ln>
        </p:spPr>
        <p:txBody>
          <a:bodyPr/>
          <a:lstStyle/>
          <a:p>
            <a:pPr algn="just"/>
            <a:endParaRPr lang="en-US" altLang="en-KE" sz="1200" b="1">
              <a:latin typeface="Verdana" panose="020B0604030504040204" pitchFamily="34" charset="0"/>
            </a:endParaRPr>
          </a:p>
          <a:p>
            <a:r>
              <a:rPr lang="en-US" altLang="en-KE" sz="1200" b="1">
                <a:latin typeface="Verdana" panose="020B0604030504040204" pitchFamily="34" charset="0"/>
              </a:rPr>
              <a:t>Takaful Operator</a:t>
            </a:r>
            <a:endParaRPr lang="en-US" altLang="en-KE"/>
          </a:p>
        </p:txBody>
      </p:sp>
      <p:sp>
        <p:nvSpPr>
          <p:cNvPr id="497707" name="AutoShape 43">
            <a:extLst>
              <a:ext uri="{FF2B5EF4-FFF2-40B4-BE49-F238E27FC236}">
                <a16:creationId xmlns:a16="http://schemas.microsoft.com/office/drawing/2014/main" id="{F1BFE4B5-49AD-4295-AC25-72B521AC2492}"/>
              </a:ext>
            </a:extLst>
          </p:cNvPr>
          <p:cNvSpPr>
            <a:spLocks noChangeArrowheads="1"/>
          </p:cNvSpPr>
          <p:nvPr/>
        </p:nvSpPr>
        <p:spPr bwMode="auto">
          <a:xfrm>
            <a:off x="381000" y="1257300"/>
            <a:ext cx="1257300" cy="1028700"/>
          </a:xfrm>
          <a:prstGeom prst="cube">
            <a:avLst>
              <a:gd name="adj" fmla="val 15125"/>
            </a:avLst>
          </a:prstGeom>
          <a:solidFill>
            <a:srgbClr val="008000"/>
          </a:solidFill>
          <a:ln w="9525">
            <a:solidFill>
              <a:srgbClr val="008000"/>
            </a:solidFill>
            <a:miter lim="800000"/>
            <a:headEnd/>
            <a:tailEnd/>
          </a:ln>
        </p:spPr>
        <p:txBody>
          <a:bodyPr/>
          <a:lstStyle/>
          <a:p>
            <a:pPr algn="just"/>
            <a:endParaRPr lang="en-US" altLang="en-KE" sz="1200" b="1">
              <a:latin typeface="Verdana" panose="020B0604030504040204" pitchFamily="34" charset="0"/>
            </a:endParaRPr>
          </a:p>
          <a:p>
            <a:r>
              <a:rPr lang="en-US" altLang="en-KE" sz="1200" b="1">
                <a:latin typeface="Verdana" panose="020B0604030504040204" pitchFamily="34" charset="0"/>
              </a:rPr>
              <a:t>Share Holder</a:t>
            </a:r>
            <a:endParaRPr lang="en-US" altLang="en-KE"/>
          </a:p>
        </p:txBody>
      </p:sp>
      <p:sp>
        <p:nvSpPr>
          <p:cNvPr id="497708" name="Line 44">
            <a:extLst>
              <a:ext uri="{FF2B5EF4-FFF2-40B4-BE49-F238E27FC236}">
                <a16:creationId xmlns:a16="http://schemas.microsoft.com/office/drawing/2014/main" id="{C25D2775-4B53-4EFB-86AF-F56F18288B43}"/>
              </a:ext>
            </a:extLst>
          </p:cNvPr>
          <p:cNvSpPr>
            <a:spLocks noChangeShapeType="1"/>
          </p:cNvSpPr>
          <p:nvPr/>
        </p:nvSpPr>
        <p:spPr bwMode="auto">
          <a:xfrm>
            <a:off x="8210550" y="1524000"/>
            <a:ext cx="0" cy="609600"/>
          </a:xfrm>
          <a:prstGeom prst="line">
            <a:avLst/>
          </a:prstGeom>
          <a:noFill/>
          <a:ln w="44450">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KE"/>
          </a:p>
        </p:txBody>
      </p:sp>
      <p:sp>
        <p:nvSpPr>
          <p:cNvPr id="497709" name="Line 45">
            <a:extLst>
              <a:ext uri="{FF2B5EF4-FFF2-40B4-BE49-F238E27FC236}">
                <a16:creationId xmlns:a16="http://schemas.microsoft.com/office/drawing/2014/main" id="{6DAAF845-6D97-43CC-9778-CEC465DCF715}"/>
              </a:ext>
            </a:extLst>
          </p:cNvPr>
          <p:cNvSpPr>
            <a:spLocks noChangeShapeType="1"/>
          </p:cNvSpPr>
          <p:nvPr/>
        </p:nvSpPr>
        <p:spPr bwMode="auto">
          <a:xfrm>
            <a:off x="914400" y="2286000"/>
            <a:ext cx="0" cy="381000"/>
          </a:xfrm>
          <a:prstGeom prst="line">
            <a:avLst/>
          </a:prstGeom>
          <a:noFill/>
          <a:ln w="44450">
            <a:solidFill>
              <a:srgbClr val="FF0000"/>
            </a:solidFill>
            <a:prstDash val="lgDash"/>
            <a:round/>
            <a:headEnd/>
            <a:tailEnd type="arrow" w="med" len="med"/>
          </a:ln>
          <a:extLst>
            <a:ext uri="{909E8E84-426E-40DD-AFC4-6F175D3DCCD1}">
              <a14:hiddenFill xmlns:a14="http://schemas.microsoft.com/office/drawing/2010/main">
                <a:noFill/>
              </a14:hiddenFill>
            </a:ext>
          </a:extLst>
        </p:spPr>
        <p:txBody>
          <a:bodyPr/>
          <a:lstStyle/>
          <a:p>
            <a:endParaRPr lang="en-KE"/>
          </a:p>
        </p:txBody>
      </p:sp>
      <p:sp>
        <p:nvSpPr>
          <p:cNvPr id="497710" name="Line 46">
            <a:extLst>
              <a:ext uri="{FF2B5EF4-FFF2-40B4-BE49-F238E27FC236}">
                <a16:creationId xmlns:a16="http://schemas.microsoft.com/office/drawing/2014/main" id="{97662516-20C7-47A2-963B-ED5579CCFDC9}"/>
              </a:ext>
            </a:extLst>
          </p:cNvPr>
          <p:cNvSpPr>
            <a:spLocks noChangeShapeType="1"/>
          </p:cNvSpPr>
          <p:nvPr/>
        </p:nvSpPr>
        <p:spPr bwMode="auto">
          <a:xfrm>
            <a:off x="914400" y="3733800"/>
            <a:ext cx="0" cy="533400"/>
          </a:xfrm>
          <a:prstGeom prst="line">
            <a:avLst/>
          </a:prstGeom>
          <a:noFill/>
          <a:ln w="44450">
            <a:solidFill>
              <a:srgbClr val="FF0000"/>
            </a:solidFill>
            <a:prstDash val="lgDash"/>
            <a:round/>
            <a:headEnd/>
            <a:tailEnd type="arrow" w="med" len="med"/>
          </a:ln>
          <a:extLst>
            <a:ext uri="{909E8E84-426E-40DD-AFC4-6F175D3DCCD1}">
              <a14:hiddenFill xmlns:a14="http://schemas.microsoft.com/office/drawing/2010/main">
                <a:noFill/>
              </a14:hiddenFill>
            </a:ext>
          </a:extLst>
        </p:spPr>
        <p:txBody>
          <a:bodyPr/>
          <a:lstStyle/>
          <a:p>
            <a:endParaRPr lang="en-KE"/>
          </a:p>
        </p:txBody>
      </p:sp>
      <p:sp>
        <p:nvSpPr>
          <p:cNvPr id="497711" name="Line 47">
            <a:extLst>
              <a:ext uri="{FF2B5EF4-FFF2-40B4-BE49-F238E27FC236}">
                <a16:creationId xmlns:a16="http://schemas.microsoft.com/office/drawing/2014/main" id="{B608C42A-F60C-4100-8CD6-2443282595B7}"/>
              </a:ext>
            </a:extLst>
          </p:cNvPr>
          <p:cNvSpPr>
            <a:spLocks noChangeShapeType="1"/>
          </p:cNvSpPr>
          <p:nvPr/>
        </p:nvSpPr>
        <p:spPr bwMode="auto">
          <a:xfrm>
            <a:off x="76200" y="4800600"/>
            <a:ext cx="228600" cy="0"/>
          </a:xfrm>
          <a:prstGeom prst="line">
            <a:avLst/>
          </a:prstGeom>
          <a:noFill/>
          <a:ln w="44450">
            <a:solidFill>
              <a:srgbClr val="FF0000"/>
            </a:solidFill>
            <a:prstDash val="lgDash"/>
            <a:round/>
            <a:headEnd/>
            <a:tailEnd type="arrow" w="med" len="med"/>
          </a:ln>
          <a:extLst>
            <a:ext uri="{909E8E84-426E-40DD-AFC4-6F175D3DCCD1}">
              <a14:hiddenFill xmlns:a14="http://schemas.microsoft.com/office/drawing/2010/main">
                <a:noFill/>
              </a14:hiddenFill>
            </a:ext>
          </a:extLst>
        </p:spPr>
        <p:txBody>
          <a:bodyPr/>
          <a:lstStyle/>
          <a:p>
            <a:endParaRPr lang="en-KE"/>
          </a:p>
        </p:txBody>
      </p:sp>
      <p:sp>
        <p:nvSpPr>
          <p:cNvPr id="497712" name="Line 48">
            <a:extLst>
              <a:ext uri="{FF2B5EF4-FFF2-40B4-BE49-F238E27FC236}">
                <a16:creationId xmlns:a16="http://schemas.microsoft.com/office/drawing/2014/main" id="{DF992AB1-9990-48D8-9AEC-A4D5B7905A96}"/>
              </a:ext>
            </a:extLst>
          </p:cNvPr>
          <p:cNvSpPr>
            <a:spLocks noChangeShapeType="1"/>
          </p:cNvSpPr>
          <p:nvPr/>
        </p:nvSpPr>
        <p:spPr bwMode="auto">
          <a:xfrm>
            <a:off x="76200" y="1981200"/>
            <a:ext cx="304800" cy="0"/>
          </a:xfrm>
          <a:prstGeom prst="line">
            <a:avLst/>
          </a:prstGeom>
          <a:noFill/>
          <a:ln w="444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KE"/>
          </a:p>
        </p:txBody>
      </p:sp>
      <p:sp>
        <p:nvSpPr>
          <p:cNvPr id="497713" name="Line 49">
            <a:extLst>
              <a:ext uri="{FF2B5EF4-FFF2-40B4-BE49-F238E27FC236}">
                <a16:creationId xmlns:a16="http://schemas.microsoft.com/office/drawing/2014/main" id="{625E199C-C6EE-4C81-9038-8EC17C80322A}"/>
              </a:ext>
            </a:extLst>
          </p:cNvPr>
          <p:cNvSpPr>
            <a:spLocks noChangeShapeType="1"/>
          </p:cNvSpPr>
          <p:nvPr/>
        </p:nvSpPr>
        <p:spPr bwMode="auto">
          <a:xfrm flipV="1">
            <a:off x="63500" y="2006600"/>
            <a:ext cx="0" cy="2819400"/>
          </a:xfrm>
          <a:prstGeom prst="line">
            <a:avLst/>
          </a:prstGeom>
          <a:noFill/>
          <a:ln w="44450">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KE"/>
          </a:p>
        </p:txBody>
      </p:sp>
      <p:sp>
        <p:nvSpPr>
          <p:cNvPr id="497714" name="Line 50">
            <a:extLst>
              <a:ext uri="{FF2B5EF4-FFF2-40B4-BE49-F238E27FC236}">
                <a16:creationId xmlns:a16="http://schemas.microsoft.com/office/drawing/2014/main" id="{6C295B0A-64C7-4D78-AAEA-BABC78AA0413}"/>
              </a:ext>
            </a:extLst>
          </p:cNvPr>
          <p:cNvSpPr>
            <a:spLocks noChangeShapeType="1"/>
          </p:cNvSpPr>
          <p:nvPr/>
        </p:nvSpPr>
        <p:spPr bwMode="auto">
          <a:xfrm>
            <a:off x="1524000" y="2971800"/>
            <a:ext cx="304800" cy="0"/>
          </a:xfrm>
          <a:prstGeom prst="line">
            <a:avLst/>
          </a:prstGeom>
          <a:noFill/>
          <a:ln w="44450">
            <a:solidFill>
              <a:srgbClr val="FF0000"/>
            </a:solidFill>
            <a:prstDash val="lgDash"/>
            <a:round/>
            <a:headEnd/>
            <a:tailEnd type="arrow" w="med" len="med"/>
          </a:ln>
          <a:extLst>
            <a:ext uri="{909E8E84-426E-40DD-AFC4-6F175D3DCCD1}">
              <a14:hiddenFill xmlns:a14="http://schemas.microsoft.com/office/drawing/2010/main">
                <a:noFill/>
              </a14:hiddenFill>
            </a:ext>
          </a:extLst>
        </p:spPr>
        <p:txBody>
          <a:bodyPr/>
          <a:lstStyle/>
          <a:p>
            <a:endParaRPr lang="en-KE"/>
          </a:p>
        </p:txBody>
      </p:sp>
      <p:sp>
        <p:nvSpPr>
          <p:cNvPr id="497715" name="Text Box 51" descr="25%">
            <a:extLst>
              <a:ext uri="{FF2B5EF4-FFF2-40B4-BE49-F238E27FC236}">
                <a16:creationId xmlns:a16="http://schemas.microsoft.com/office/drawing/2014/main" id="{8A6E6ED4-C34E-45C8-964E-2A7AC5C87259}"/>
              </a:ext>
            </a:extLst>
          </p:cNvPr>
          <p:cNvSpPr txBox="1">
            <a:spLocks noChangeArrowheads="1"/>
          </p:cNvSpPr>
          <p:nvPr/>
        </p:nvSpPr>
        <p:spPr bwMode="auto">
          <a:xfrm>
            <a:off x="3200400" y="838200"/>
            <a:ext cx="2667000" cy="395288"/>
          </a:xfrm>
          <a:prstGeom prst="rect">
            <a:avLst/>
          </a:prstGeom>
          <a:pattFill prst="pct25">
            <a:fgClr>
              <a:srgbClr val="FF9900"/>
            </a:fgClr>
            <a:bgClr>
              <a:schemeClr val="bg1"/>
            </a:bgClr>
          </a:pattFill>
          <a:ln w="2857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KE" b="1"/>
              <a:t>Wakala-Waqf Model</a:t>
            </a:r>
          </a:p>
        </p:txBody>
      </p:sp>
      <p:sp>
        <p:nvSpPr>
          <p:cNvPr id="497716" name="Line 52">
            <a:extLst>
              <a:ext uri="{FF2B5EF4-FFF2-40B4-BE49-F238E27FC236}">
                <a16:creationId xmlns:a16="http://schemas.microsoft.com/office/drawing/2014/main" id="{102AAC2A-B437-4A0A-92C7-1C9E455A3D0A}"/>
              </a:ext>
            </a:extLst>
          </p:cNvPr>
          <p:cNvSpPr>
            <a:spLocks noChangeShapeType="1"/>
          </p:cNvSpPr>
          <p:nvPr/>
        </p:nvSpPr>
        <p:spPr bwMode="auto">
          <a:xfrm flipV="1">
            <a:off x="5638800" y="2971800"/>
            <a:ext cx="0" cy="1828800"/>
          </a:xfrm>
          <a:prstGeom prst="line">
            <a:avLst/>
          </a:prstGeom>
          <a:noFill/>
          <a:ln w="44450">
            <a:solidFill>
              <a:srgbClr val="FF0000"/>
            </a:solidFill>
            <a:prstDash val="lgDash"/>
            <a:round/>
            <a:headEnd/>
            <a:tailEnd type="arrow" w="med" len="med"/>
          </a:ln>
          <a:extLst>
            <a:ext uri="{909E8E84-426E-40DD-AFC4-6F175D3DCCD1}">
              <a14:hiddenFill xmlns:a14="http://schemas.microsoft.com/office/drawing/2010/main">
                <a:noFill/>
              </a14:hiddenFill>
            </a:ext>
          </a:extLst>
        </p:spPr>
        <p:txBody>
          <a:bodyPr/>
          <a:lstStyle/>
          <a:p>
            <a:endParaRPr lang="en-KE"/>
          </a:p>
        </p:txBody>
      </p:sp>
      <p:sp>
        <p:nvSpPr>
          <p:cNvPr id="497717" name="AutoShape 53">
            <a:extLst>
              <a:ext uri="{FF2B5EF4-FFF2-40B4-BE49-F238E27FC236}">
                <a16:creationId xmlns:a16="http://schemas.microsoft.com/office/drawing/2014/main" id="{59F54956-973B-46E9-AE50-60765918FC54}"/>
              </a:ext>
            </a:extLst>
          </p:cNvPr>
          <p:cNvSpPr>
            <a:spLocks noChangeArrowheads="1"/>
          </p:cNvSpPr>
          <p:nvPr/>
        </p:nvSpPr>
        <p:spPr bwMode="auto">
          <a:xfrm>
            <a:off x="3657600" y="3517900"/>
            <a:ext cx="1828800" cy="749300"/>
          </a:xfrm>
          <a:prstGeom prst="bevel">
            <a:avLst>
              <a:gd name="adj" fmla="val 12500"/>
            </a:avLst>
          </a:prstGeom>
          <a:solidFill>
            <a:srgbClr val="800080">
              <a:alpha val="70000"/>
            </a:srgbClr>
          </a:solidFill>
          <a:ln w="9525">
            <a:solidFill>
              <a:srgbClr val="800080"/>
            </a:solidFill>
            <a:miter lim="800000"/>
            <a:headEnd/>
            <a:tailEnd/>
          </a:ln>
        </p:spPr>
        <p:txBody>
          <a:bodyPr/>
          <a:lstStyle/>
          <a:p>
            <a:r>
              <a:rPr lang="en-US" altLang="en-KE" sz="1200" b="1">
                <a:latin typeface="Verdana" panose="020B0604030504040204" pitchFamily="34" charset="0"/>
              </a:rPr>
              <a:t>Investment by </a:t>
            </a:r>
          </a:p>
          <a:p>
            <a:r>
              <a:rPr lang="en-US" altLang="en-KE" sz="1200" b="1">
                <a:latin typeface="Verdana" panose="020B0604030504040204" pitchFamily="34" charset="0"/>
              </a:rPr>
              <a:t>the Company</a:t>
            </a:r>
            <a:endParaRPr lang="en-US" altLang="en-KE" sz="2000"/>
          </a:p>
        </p:txBody>
      </p:sp>
      <p:sp>
        <p:nvSpPr>
          <p:cNvPr id="497718" name="Line 54">
            <a:extLst>
              <a:ext uri="{FF2B5EF4-FFF2-40B4-BE49-F238E27FC236}">
                <a16:creationId xmlns:a16="http://schemas.microsoft.com/office/drawing/2014/main" id="{AA405E2B-8D17-4C42-8C09-80F8A65EDF05}"/>
              </a:ext>
            </a:extLst>
          </p:cNvPr>
          <p:cNvSpPr>
            <a:spLocks noChangeShapeType="1"/>
          </p:cNvSpPr>
          <p:nvPr/>
        </p:nvSpPr>
        <p:spPr bwMode="auto">
          <a:xfrm>
            <a:off x="1600200" y="4648200"/>
            <a:ext cx="685800" cy="0"/>
          </a:xfrm>
          <a:prstGeom prst="line">
            <a:avLst/>
          </a:prstGeom>
          <a:noFill/>
          <a:ln w="44450">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KE"/>
          </a:p>
        </p:txBody>
      </p:sp>
      <p:sp>
        <p:nvSpPr>
          <p:cNvPr id="497719" name="Line 55">
            <a:extLst>
              <a:ext uri="{FF2B5EF4-FFF2-40B4-BE49-F238E27FC236}">
                <a16:creationId xmlns:a16="http://schemas.microsoft.com/office/drawing/2014/main" id="{54CB877B-CFF2-4306-8FAA-AEAAB827A4D6}"/>
              </a:ext>
            </a:extLst>
          </p:cNvPr>
          <p:cNvSpPr>
            <a:spLocks noChangeShapeType="1"/>
          </p:cNvSpPr>
          <p:nvPr/>
        </p:nvSpPr>
        <p:spPr bwMode="auto">
          <a:xfrm flipV="1">
            <a:off x="2286000" y="3200400"/>
            <a:ext cx="0" cy="1447800"/>
          </a:xfrm>
          <a:prstGeom prst="line">
            <a:avLst/>
          </a:prstGeom>
          <a:noFill/>
          <a:ln w="44450">
            <a:solidFill>
              <a:srgbClr val="FF0000"/>
            </a:solidFill>
            <a:prstDash val="lg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KE"/>
          </a:p>
        </p:txBody>
      </p:sp>
      <p:sp>
        <p:nvSpPr>
          <p:cNvPr id="497727" name="Line 63">
            <a:extLst>
              <a:ext uri="{FF2B5EF4-FFF2-40B4-BE49-F238E27FC236}">
                <a16:creationId xmlns:a16="http://schemas.microsoft.com/office/drawing/2014/main" id="{9401F1BD-81CD-4879-ABA5-F40B87D4E688}"/>
              </a:ext>
            </a:extLst>
          </p:cNvPr>
          <p:cNvSpPr>
            <a:spLocks noChangeShapeType="1"/>
          </p:cNvSpPr>
          <p:nvPr/>
        </p:nvSpPr>
        <p:spPr bwMode="auto">
          <a:xfrm rot="-5400000">
            <a:off x="3409950" y="3467100"/>
            <a:ext cx="0" cy="533400"/>
          </a:xfrm>
          <a:prstGeom prst="line">
            <a:avLst/>
          </a:prstGeom>
          <a:noFill/>
          <a:ln w="44450">
            <a:solidFill>
              <a:srgbClr val="FF0000"/>
            </a:solidFill>
            <a:prstDash val="lgDash"/>
            <a:round/>
            <a:headEnd/>
            <a:tailEnd type="arrow" w="med" len="med"/>
          </a:ln>
          <a:extLst>
            <a:ext uri="{909E8E84-426E-40DD-AFC4-6F175D3DCCD1}">
              <a14:hiddenFill xmlns:a14="http://schemas.microsoft.com/office/drawing/2010/main">
                <a:noFill/>
              </a14:hiddenFill>
            </a:ext>
          </a:extLst>
        </p:spPr>
        <p:txBody>
          <a:bodyPr/>
          <a:lstStyle/>
          <a:p>
            <a:endParaRPr lang="en-KE"/>
          </a:p>
        </p:txBody>
      </p:sp>
      <p:sp>
        <p:nvSpPr>
          <p:cNvPr id="497729" name="Line 65">
            <a:extLst>
              <a:ext uri="{FF2B5EF4-FFF2-40B4-BE49-F238E27FC236}">
                <a16:creationId xmlns:a16="http://schemas.microsoft.com/office/drawing/2014/main" id="{988EAC80-09EE-47A3-9C46-150AB1F1CF1C}"/>
              </a:ext>
            </a:extLst>
          </p:cNvPr>
          <p:cNvSpPr>
            <a:spLocks noChangeShapeType="1"/>
          </p:cNvSpPr>
          <p:nvPr/>
        </p:nvSpPr>
        <p:spPr bwMode="auto">
          <a:xfrm rot="-21600000">
            <a:off x="3105150" y="2933700"/>
            <a:ext cx="0" cy="838200"/>
          </a:xfrm>
          <a:prstGeom prst="line">
            <a:avLst/>
          </a:prstGeom>
          <a:noFill/>
          <a:ln w="44450">
            <a:solidFill>
              <a:srgbClr val="FF0000"/>
            </a:solidFill>
            <a:round/>
            <a:headEnd/>
            <a:tailEnd/>
          </a:ln>
          <a:extLst>
            <a:ext uri="{909E8E84-426E-40DD-AFC4-6F175D3DCCD1}">
              <a14:hiddenFill xmlns:a14="http://schemas.microsoft.com/office/drawing/2010/main">
                <a:noFill/>
              </a14:hiddenFill>
            </a:ext>
          </a:extLst>
        </p:spPr>
        <p:txBody>
          <a:bodyPr/>
          <a:lstStyle/>
          <a:p>
            <a:endParaRPr lang="en-KE"/>
          </a:p>
        </p:txBody>
      </p:sp>
      <p:sp>
        <p:nvSpPr>
          <p:cNvPr id="497730" name="Line 66">
            <a:extLst>
              <a:ext uri="{FF2B5EF4-FFF2-40B4-BE49-F238E27FC236}">
                <a16:creationId xmlns:a16="http://schemas.microsoft.com/office/drawing/2014/main" id="{969C807A-29D0-4633-9D7E-5119DFC97CC6}"/>
              </a:ext>
            </a:extLst>
          </p:cNvPr>
          <p:cNvSpPr>
            <a:spLocks noChangeShapeType="1"/>
          </p:cNvSpPr>
          <p:nvPr/>
        </p:nvSpPr>
        <p:spPr bwMode="auto">
          <a:xfrm rot="-27000000">
            <a:off x="3314700" y="3733800"/>
            <a:ext cx="0" cy="533400"/>
          </a:xfrm>
          <a:prstGeom prst="line">
            <a:avLst/>
          </a:prstGeom>
          <a:noFill/>
          <a:ln w="44450">
            <a:solidFill>
              <a:srgbClr val="FF0000"/>
            </a:solidFill>
            <a:prstDash val="lgDash"/>
            <a:round/>
            <a:headEnd/>
            <a:tailEnd type="arrow" w="med" len="med"/>
          </a:ln>
          <a:extLst>
            <a:ext uri="{909E8E84-426E-40DD-AFC4-6F175D3DCCD1}">
              <a14:hiddenFill xmlns:a14="http://schemas.microsoft.com/office/drawing/2010/main">
                <a:noFill/>
              </a14:hiddenFill>
            </a:ext>
          </a:extLst>
        </p:spPr>
        <p:txBody>
          <a:bodyPr/>
          <a:lstStyle/>
          <a:p>
            <a:endParaRPr lang="en-KE"/>
          </a:p>
        </p:txBody>
      </p:sp>
      <p:sp>
        <p:nvSpPr>
          <p:cNvPr id="497731" name="Line 67">
            <a:extLst>
              <a:ext uri="{FF2B5EF4-FFF2-40B4-BE49-F238E27FC236}">
                <a16:creationId xmlns:a16="http://schemas.microsoft.com/office/drawing/2014/main" id="{78728B49-49F9-4039-8859-0950DDEE75F1}"/>
              </a:ext>
            </a:extLst>
          </p:cNvPr>
          <p:cNvSpPr>
            <a:spLocks noChangeShapeType="1"/>
          </p:cNvSpPr>
          <p:nvPr/>
        </p:nvSpPr>
        <p:spPr bwMode="auto">
          <a:xfrm rot="-43200000">
            <a:off x="3028950" y="3981450"/>
            <a:ext cx="19050" cy="742950"/>
          </a:xfrm>
          <a:prstGeom prst="line">
            <a:avLst/>
          </a:prstGeom>
          <a:noFill/>
          <a:ln w="44450">
            <a:solidFill>
              <a:srgbClr val="FF0000"/>
            </a:solidFill>
            <a:round/>
            <a:headEnd/>
            <a:tailEnd/>
          </a:ln>
          <a:extLst>
            <a:ext uri="{909E8E84-426E-40DD-AFC4-6F175D3DCCD1}">
              <a14:hiddenFill xmlns:a14="http://schemas.microsoft.com/office/drawing/2010/main">
                <a:noFill/>
              </a14:hiddenFill>
            </a:ext>
          </a:extLst>
        </p:spPr>
        <p:txBody>
          <a:bodyPr/>
          <a:lstStyle/>
          <a:p>
            <a:endParaRPr lang="en-KE"/>
          </a:p>
        </p:txBody>
      </p:sp>
      <p:sp>
        <p:nvSpPr>
          <p:cNvPr id="497732" name="Line 68">
            <a:extLst>
              <a:ext uri="{FF2B5EF4-FFF2-40B4-BE49-F238E27FC236}">
                <a16:creationId xmlns:a16="http://schemas.microsoft.com/office/drawing/2014/main" id="{20E1C831-1A8C-43AD-8184-CFC6A8081EEB}"/>
              </a:ext>
            </a:extLst>
          </p:cNvPr>
          <p:cNvSpPr>
            <a:spLocks noChangeShapeType="1"/>
          </p:cNvSpPr>
          <p:nvPr/>
        </p:nvSpPr>
        <p:spPr bwMode="auto">
          <a:xfrm flipV="1">
            <a:off x="1447800" y="2133600"/>
            <a:ext cx="381000" cy="19050"/>
          </a:xfrm>
          <a:prstGeom prst="line">
            <a:avLst/>
          </a:prstGeom>
          <a:noFill/>
          <a:ln w="44450">
            <a:solidFill>
              <a:srgbClr val="FF0000"/>
            </a:solidFill>
            <a:prstDash val="lgDash"/>
            <a:round/>
            <a:headEnd/>
            <a:tailEnd type="arrow" w="med" len="med"/>
          </a:ln>
          <a:extLst>
            <a:ext uri="{909E8E84-426E-40DD-AFC4-6F175D3DCCD1}">
              <a14:hiddenFill xmlns:a14="http://schemas.microsoft.com/office/drawing/2010/main">
                <a:noFill/>
              </a14:hiddenFill>
            </a:ext>
          </a:extLst>
        </p:spPr>
        <p:txBody>
          <a:bodyPr/>
          <a:lstStyle/>
          <a:p>
            <a:endParaRPr lang="en-KE"/>
          </a:p>
        </p:txBody>
      </p:sp>
      <p:pic>
        <p:nvPicPr>
          <p:cNvPr id="45" name="Picture 44" descr="A picture containing clipart&#10;&#10;Description automatically generated">
            <a:extLst>
              <a:ext uri="{FF2B5EF4-FFF2-40B4-BE49-F238E27FC236}">
                <a16:creationId xmlns:a16="http://schemas.microsoft.com/office/drawing/2014/main" id="{BA57D1F1-FF8C-4FE8-8BBD-5E1F4F09784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40120" y="6460230"/>
            <a:ext cx="1003880" cy="397770"/>
          </a:xfrm>
          <a:prstGeom prst="rect">
            <a:avLst/>
          </a:prstGeom>
        </p:spPr>
      </p:pic>
    </p:spTree>
  </p:cSld>
  <p:clrMapOvr>
    <a:masterClrMapping/>
  </p:clrMapOvr>
  <p:transition spd="slow">
    <p:dissolv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6">
            <a:extLst>
              <a:ext uri="{FF2B5EF4-FFF2-40B4-BE49-F238E27FC236}">
                <a16:creationId xmlns:a16="http://schemas.microsoft.com/office/drawing/2014/main" id="{133F8CB7-795C-4272-9073-64D8CF97F2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73" name="Freeform: Shape 72">
            <a:extLst>
              <a:ext uri="{FF2B5EF4-FFF2-40B4-BE49-F238E27FC236}">
                <a16:creationId xmlns:a16="http://schemas.microsoft.com/office/drawing/2014/main" id="{9610F818-219E-491F-887F-B078103BA2B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39895"/>
            <a:ext cx="9143999" cy="3118104"/>
          </a:xfrm>
          <a:custGeom>
            <a:avLst/>
            <a:gdLst>
              <a:gd name="connsiteX0" fmla="*/ 0 w 12192000"/>
              <a:gd name="connsiteY0" fmla="*/ 0 h 3118104"/>
              <a:gd name="connsiteX1" fmla="*/ 3676329 w 12192000"/>
              <a:gd name="connsiteY1" fmla="*/ 0 h 3118104"/>
              <a:gd name="connsiteX2" fmla="*/ 5595257 w 12192000"/>
              <a:gd name="connsiteY2" fmla="*/ 0 h 3118104"/>
              <a:gd name="connsiteX3" fmla="*/ 5672349 w 12192000"/>
              <a:gd name="connsiteY3" fmla="*/ 0 h 3118104"/>
              <a:gd name="connsiteX4" fmla="*/ 6053347 w 12192000"/>
              <a:gd name="connsiteY4" fmla="*/ 263783 h 3118104"/>
              <a:gd name="connsiteX5" fmla="*/ 6061813 w 12192000"/>
              <a:gd name="connsiteY5" fmla="*/ 266713 h 3118104"/>
              <a:gd name="connsiteX6" fmla="*/ 6074513 w 12192000"/>
              <a:gd name="connsiteY6" fmla="*/ 271110 h 3118104"/>
              <a:gd name="connsiteX7" fmla="*/ 6087212 w 12192000"/>
              <a:gd name="connsiteY7" fmla="*/ 275506 h 3118104"/>
              <a:gd name="connsiteX8" fmla="*/ 6097797 w 12192000"/>
              <a:gd name="connsiteY8" fmla="*/ 275506 h 3118104"/>
              <a:gd name="connsiteX9" fmla="*/ 6110496 w 12192000"/>
              <a:gd name="connsiteY9" fmla="*/ 275506 h 3118104"/>
              <a:gd name="connsiteX10" fmla="*/ 6121079 w 12192000"/>
              <a:gd name="connsiteY10" fmla="*/ 271110 h 3118104"/>
              <a:gd name="connsiteX11" fmla="*/ 6133779 w 12192000"/>
              <a:gd name="connsiteY11" fmla="*/ 266713 h 3118104"/>
              <a:gd name="connsiteX12" fmla="*/ 6142246 w 12192000"/>
              <a:gd name="connsiteY12" fmla="*/ 263783 h 3118104"/>
              <a:gd name="connsiteX13" fmla="*/ 6523247 w 12192000"/>
              <a:gd name="connsiteY13" fmla="*/ 0 h 3118104"/>
              <a:gd name="connsiteX14" fmla="*/ 6596743 w 12192000"/>
              <a:gd name="connsiteY14" fmla="*/ 0 h 3118104"/>
              <a:gd name="connsiteX15" fmla="*/ 12186115 w 12192000"/>
              <a:gd name="connsiteY15" fmla="*/ 0 h 3118104"/>
              <a:gd name="connsiteX16" fmla="*/ 12192000 w 12192000"/>
              <a:gd name="connsiteY16" fmla="*/ 0 h 3118104"/>
              <a:gd name="connsiteX17" fmla="*/ 12192000 w 12192000"/>
              <a:gd name="connsiteY17" fmla="*/ 3118104 h 3118104"/>
              <a:gd name="connsiteX18" fmla="*/ 7728858 w 12192000"/>
              <a:gd name="connsiteY18" fmla="*/ 3118104 h 3118104"/>
              <a:gd name="connsiteX19" fmla="*/ 6596743 w 12192000"/>
              <a:gd name="connsiteY19" fmla="*/ 3118104 h 3118104"/>
              <a:gd name="connsiteX20" fmla="*/ 5595257 w 12192000"/>
              <a:gd name="connsiteY20" fmla="*/ 3118104 h 3118104"/>
              <a:gd name="connsiteX21" fmla="*/ 2906487 w 12192000"/>
              <a:gd name="connsiteY21" fmla="*/ 3118104 h 3118104"/>
              <a:gd name="connsiteX22" fmla="*/ 0 w 12192000"/>
              <a:gd name="connsiteY22" fmla="*/ 3118104 h 311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2000" h="3118104">
                <a:moveTo>
                  <a:pt x="0" y="0"/>
                </a:moveTo>
                <a:lnTo>
                  <a:pt x="3676329" y="0"/>
                </a:lnTo>
                <a:lnTo>
                  <a:pt x="5595257" y="0"/>
                </a:lnTo>
                <a:lnTo>
                  <a:pt x="5672349" y="0"/>
                </a:lnTo>
                <a:lnTo>
                  <a:pt x="6053347" y="263783"/>
                </a:lnTo>
                <a:lnTo>
                  <a:pt x="6061813" y="266713"/>
                </a:lnTo>
                <a:lnTo>
                  <a:pt x="6074513" y="271110"/>
                </a:lnTo>
                <a:lnTo>
                  <a:pt x="6087212" y="275506"/>
                </a:lnTo>
                <a:lnTo>
                  <a:pt x="6097797" y="275506"/>
                </a:lnTo>
                <a:lnTo>
                  <a:pt x="6110496" y="275506"/>
                </a:lnTo>
                <a:lnTo>
                  <a:pt x="6121079" y="271110"/>
                </a:lnTo>
                <a:lnTo>
                  <a:pt x="6133779" y="266713"/>
                </a:lnTo>
                <a:lnTo>
                  <a:pt x="6142246" y="263783"/>
                </a:lnTo>
                <a:lnTo>
                  <a:pt x="6523247" y="0"/>
                </a:lnTo>
                <a:lnTo>
                  <a:pt x="6596743" y="0"/>
                </a:lnTo>
                <a:lnTo>
                  <a:pt x="12186115" y="0"/>
                </a:lnTo>
                <a:lnTo>
                  <a:pt x="12192000" y="0"/>
                </a:lnTo>
                <a:lnTo>
                  <a:pt x="12192000" y="3118104"/>
                </a:lnTo>
                <a:lnTo>
                  <a:pt x="7728858" y="3118104"/>
                </a:lnTo>
                <a:lnTo>
                  <a:pt x="6596743" y="3118104"/>
                </a:lnTo>
                <a:lnTo>
                  <a:pt x="5595257" y="3118104"/>
                </a:lnTo>
                <a:lnTo>
                  <a:pt x="2906487" y="3118104"/>
                </a:lnTo>
                <a:lnTo>
                  <a:pt x="0" y="3118104"/>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706" name="Rectangle 2">
            <a:extLst>
              <a:ext uri="{FF2B5EF4-FFF2-40B4-BE49-F238E27FC236}">
                <a16:creationId xmlns:a16="http://schemas.microsoft.com/office/drawing/2014/main" id="{DAE18E2D-8A7B-48BA-8676-62D6FFC10C88}"/>
              </a:ext>
            </a:extLst>
          </p:cNvPr>
          <p:cNvSpPr>
            <a:spLocks noGrp="1" noRot="1" noChangeArrowheads="1"/>
          </p:cNvSpPr>
          <p:nvPr>
            <p:ph type="title"/>
          </p:nvPr>
        </p:nvSpPr>
        <p:spPr>
          <a:xfrm>
            <a:off x="607500" y="4080386"/>
            <a:ext cx="7929000" cy="1388741"/>
          </a:xfrm>
        </p:spPr>
        <p:txBody>
          <a:bodyPr vert="horz" lIns="91440" tIns="45720" rIns="91440" bIns="45720" rtlCol="0" anchor="b">
            <a:normAutofit/>
          </a:bodyPr>
          <a:lstStyle/>
          <a:p>
            <a:pPr algn="ctr">
              <a:lnSpc>
                <a:spcPct val="90000"/>
              </a:lnSpc>
            </a:pPr>
            <a:r>
              <a:rPr lang="en-US" altLang="en-KE" sz="4600">
                <a:solidFill>
                  <a:srgbClr val="FFFFFF"/>
                </a:solidFill>
                <a:cs typeface="+mj-cs"/>
              </a:rPr>
              <a:t>Objections to Conventional Insurance </a:t>
            </a:r>
          </a:p>
        </p:txBody>
      </p:sp>
      <p:sp>
        <p:nvSpPr>
          <p:cNvPr id="75" name="Rounded Rectangle 16">
            <a:extLst>
              <a:ext uri="{FF2B5EF4-FFF2-40B4-BE49-F238E27FC236}">
                <a16:creationId xmlns:a16="http://schemas.microsoft.com/office/drawing/2014/main" id="{5A086AAD-1108-41EB-A7C9-5E22CA942EB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7854" y="643464"/>
            <a:ext cx="5818353" cy="2817491"/>
          </a:xfrm>
          <a:prstGeom prst="roundRect">
            <a:avLst>
              <a:gd name="adj" fmla="val 3513"/>
            </a:avLst>
          </a:prstGeom>
          <a:solidFill>
            <a:schemeClr val="bg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clipart&#10;&#10;Description automatically generated">
            <a:extLst>
              <a:ext uri="{FF2B5EF4-FFF2-40B4-BE49-F238E27FC236}">
                <a16:creationId xmlns:a16="http://schemas.microsoft.com/office/drawing/2014/main" id="{60F311E2-5BBB-4C0F-B86C-957C408A16C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850922" y="971373"/>
            <a:ext cx="5435261" cy="2146928"/>
          </a:xfrm>
          <a:prstGeom prst="rect">
            <a:avLst/>
          </a:prstGeom>
        </p:spPr>
      </p:pic>
    </p:spTree>
    <p:extLst>
      <p:ext uri="{BB962C8B-B14F-4D97-AF65-F5344CB8AC3E}">
        <p14:creationId xmlns:p14="http://schemas.microsoft.com/office/powerpoint/2010/main" val="3511081890"/>
      </p:ext>
    </p:extLst>
  </p:cSld>
  <p:clrMapOvr>
    <a:overrideClrMapping bg1="lt1" tx1="dk1" bg2="lt2" tx2="dk2" accent1="accent1" accent2="accent2" accent3="accent3" accent4="accent4" accent5="accent5" accent6="accent6" hlink="hlink" folHlink="folHlink"/>
  </p:clrMapOvr>
  <p:transition spd="slow">
    <p:pull dir="d"/>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9476" name="Rectangle 4">
            <a:extLst>
              <a:ext uri="{FF2B5EF4-FFF2-40B4-BE49-F238E27FC236}">
                <a16:creationId xmlns:a16="http://schemas.microsoft.com/office/drawing/2014/main" id="{CDD6F1AB-6F98-4020-9684-42DFD76EB061}"/>
              </a:ext>
            </a:extLst>
          </p:cNvPr>
          <p:cNvSpPr>
            <a:spLocks noGrp="1" noChangeArrowheads="1"/>
          </p:cNvSpPr>
          <p:nvPr>
            <p:ph idx="1"/>
          </p:nvPr>
        </p:nvSpPr>
        <p:spPr>
          <a:xfrm>
            <a:off x="457200" y="2409825"/>
            <a:ext cx="8229600" cy="1676400"/>
          </a:xfrm>
        </p:spPr>
        <p:txBody>
          <a:bodyPr>
            <a:normAutofit fontScale="85000" lnSpcReduction="20000"/>
          </a:bodyPr>
          <a:lstStyle/>
          <a:p>
            <a:pPr algn="ctr">
              <a:buFont typeface="Wingdings" panose="05000000000000000000" pitchFamily="2" charset="2"/>
              <a:buNone/>
            </a:pPr>
            <a:r>
              <a:rPr lang="en-US" altLang="en-KE" sz="4400" b="1"/>
              <a:t>Models – The beauty of Islam lies in its</a:t>
            </a:r>
          </a:p>
          <a:p>
            <a:pPr algn="ctr">
              <a:buFont typeface="Wingdings" panose="05000000000000000000" pitchFamily="2" charset="2"/>
              <a:buNone/>
            </a:pPr>
            <a:r>
              <a:rPr lang="en-US" altLang="en-KE" sz="4400" b="1"/>
              <a:t>plurality … !</a:t>
            </a:r>
          </a:p>
        </p:txBody>
      </p:sp>
      <p:pic>
        <p:nvPicPr>
          <p:cNvPr id="3" name="Picture 2" descr="A picture containing clipart&#10;&#10;Description automatically generated">
            <a:extLst>
              <a:ext uri="{FF2B5EF4-FFF2-40B4-BE49-F238E27FC236}">
                <a16:creationId xmlns:a16="http://schemas.microsoft.com/office/drawing/2014/main" id="{8BE8C688-210F-45A4-8F5C-2A7E9907DB7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140120" y="6460230"/>
            <a:ext cx="1003880" cy="397770"/>
          </a:xfrm>
          <a:prstGeom prst="rect">
            <a:avLst/>
          </a:prstGeom>
        </p:spPr>
      </p:pic>
    </p:spTree>
  </p:cSld>
  <p:clrMapOvr>
    <a:masterClrMapping/>
  </p:clrMapOvr>
  <p:transition spd="slow">
    <p:dissolve/>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99729" name="Group 17">
            <a:extLst>
              <a:ext uri="{FF2B5EF4-FFF2-40B4-BE49-F238E27FC236}">
                <a16:creationId xmlns:a16="http://schemas.microsoft.com/office/drawing/2014/main" id="{743316AC-B9FE-47F1-885E-498DEAD24E5D}"/>
              </a:ext>
            </a:extLst>
          </p:cNvPr>
          <p:cNvGrpSpPr>
            <a:grpSpLocks/>
          </p:cNvGrpSpPr>
          <p:nvPr/>
        </p:nvGrpSpPr>
        <p:grpSpPr bwMode="auto">
          <a:xfrm>
            <a:off x="228600" y="749300"/>
            <a:ext cx="8686800" cy="5969000"/>
            <a:chOff x="144" y="472"/>
            <a:chExt cx="5472" cy="3760"/>
          </a:xfrm>
        </p:grpSpPr>
        <p:sp>
          <p:nvSpPr>
            <p:cNvPr id="499730" name="AutoShape 18">
              <a:extLst>
                <a:ext uri="{FF2B5EF4-FFF2-40B4-BE49-F238E27FC236}">
                  <a16:creationId xmlns:a16="http://schemas.microsoft.com/office/drawing/2014/main" id="{FE8CF976-2AAC-48EE-943C-D36AA10F15D9}"/>
                </a:ext>
              </a:extLst>
            </p:cNvPr>
            <p:cNvSpPr>
              <a:spLocks noChangeArrowheads="1"/>
            </p:cNvSpPr>
            <p:nvPr/>
          </p:nvSpPr>
          <p:spPr bwMode="auto">
            <a:xfrm>
              <a:off x="2112" y="472"/>
              <a:ext cx="1392" cy="432"/>
            </a:xfrm>
            <a:prstGeom prst="roundRect">
              <a:avLst>
                <a:gd name="adj"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KE" sz="1400" b="1">
                  <a:latin typeface="Palatino Linotype" panose="02040502050505030304" pitchFamily="18" charset="0"/>
                </a:rPr>
                <a:t>ISLAM</a:t>
              </a:r>
            </a:p>
          </p:txBody>
        </p:sp>
        <p:sp>
          <p:nvSpPr>
            <p:cNvPr id="499731" name="AutoShape 19">
              <a:extLst>
                <a:ext uri="{FF2B5EF4-FFF2-40B4-BE49-F238E27FC236}">
                  <a16:creationId xmlns:a16="http://schemas.microsoft.com/office/drawing/2014/main" id="{0F3660AD-D7B6-4007-9236-1A6010B9B4BC}"/>
                </a:ext>
              </a:extLst>
            </p:cNvPr>
            <p:cNvSpPr>
              <a:spLocks noChangeArrowheads="1"/>
            </p:cNvSpPr>
            <p:nvPr/>
          </p:nvSpPr>
          <p:spPr bwMode="auto">
            <a:xfrm>
              <a:off x="144" y="1352"/>
              <a:ext cx="1392" cy="480"/>
            </a:xfrm>
            <a:prstGeom prst="roundRect">
              <a:avLst>
                <a:gd name="adj"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KE" sz="1400" b="1">
                  <a:latin typeface="Palatino Linotype" panose="02040502050505030304" pitchFamily="18" charset="0"/>
                </a:rPr>
                <a:t>AQIDAH</a:t>
              </a:r>
            </a:p>
            <a:p>
              <a:r>
                <a:rPr lang="en-US" altLang="en-KE" sz="1400" b="1">
                  <a:latin typeface="Palatino Linotype" panose="02040502050505030304" pitchFamily="18" charset="0"/>
                </a:rPr>
                <a:t>Faith &amp; Belief</a:t>
              </a:r>
            </a:p>
          </p:txBody>
        </p:sp>
        <p:sp>
          <p:nvSpPr>
            <p:cNvPr id="499732" name="AutoShape 20">
              <a:extLst>
                <a:ext uri="{FF2B5EF4-FFF2-40B4-BE49-F238E27FC236}">
                  <a16:creationId xmlns:a16="http://schemas.microsoft.com/office/drawing/2014/main" id="{12501833-88CA-4B9B-98BA-9ADA3E3E2857}"/>
                </a:ext>
              </a:extLst>
            </p:cNvPr>
            <p:cNvSpPr>
              <a:spLocks noChangeArrowheads="1"/>
            </p:cNvSpPr>
            <p:nvPr/>
          </p:nvSpPr>
          <p:spPr bwMode="auto">
            <a:xfrm>
              <a:off x="1968" y="1344"/>
              <a:ext cx="1680" cy="480"/>
            </a:xfrm>
            <a:prstGeom prst="roundRect">
              <a:avLst>
                <a:gd name="adj"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KE" sz="1400" b="1">
                  <a:latin typeface="Palatino Linotype" panose="02040502050505030304" pitchFamily="18" charset="0"/>
                </a:rPr>
                <a:t>SHARIAH</a:t>
              </a:r>
            </a:p>
            <a:p>
              <a:r>
                <a:rPr lang="en-US" altLang="en-KE" sz="1400" b="1">
                  <a:latin typeface="Palatino Linotype" panose="02040502050505030304" pitchFamily="18" charset="0"/>
                </a:rPr>
                <a:t>Practices &amp; Activities</a:t>
              </a:r>
            </a:p>
          </p:txBody>
        </p:sp>
        <p:sp>
          <p:nvSpPr>
            <p:cNvPr id="499733" name="AutoShape 21">
              <a:extLst>
                <a:ext uri="{FF2B5EF4-FFF2-40B4-BE49-F238E27FC236}">
                  <a16:creationId xmlns:a16="http://schemas.microsoft.com/office/drawing/2014/main" id="{8D109E7C-B536-455B-9296-6F143D6D3DDD}"/>
                </a:ext>
              </a:extLst>
            </p:cNvPr>
            <p:cNvSpPr>
              <a:spLocks noChangeArrowheads="1"/>
            </p:cNvSpPr>
            <p:nvPr/>
          </p:nvSpPr>
          <p:spPr bwMode="auto">
            <a:xfrm>
              <a:off x="4080" y="1352"/>
              <a:ext cx="1488" cy="480"/>
            </a:xfrm>
            <a:prstGeom prst="roundRect">
              <a:avLst>
                <a:gd name="adj"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KE" sz="1400" b="1">
                  <a:latin typeface="Palatino Linotype" panose="02040502050505030304" pitchFamily="18" charset="0"/>
                </a:rPr>
                <a:t>AKHLAQ</a:t>
              </a:r>
            </a:p>
            <a:p>
              <a:r>
                <a:rPr lang="en-US" altLang="en-KE" sz="1400" b="1">
                  <a:latin typeface="Palatino Linotype" panose="02040502050505030304" pitchFamily="18" charset="0"/>
                </a:rPr>
                <a:t>Moralities &amp; Ethics</a:t>
              </a:r>
            </a:p>
          </p:txBody>
        </p:sp>
        <p:sp>
          <p:nvSpPr>
            <p:cNvPr id="499734" name="AutoShape 22">
              <a:extLst>
                <a:ext uri="{FF2B5EF4-FFF2-40B4-BE49-F238E27FC236}">
                  <a16:creationId xmlns:a16="http://schemas.microsoft.com/office/drawing/2014/main" id="{08C5D502-BDBF-41C4-AD3B-2944EBC6A9C4}"/>
                </a:ext>
              </a:extLst>
            </p:cNvPr>
            <p:cNvSpPr>
              <a:spLocks noChangeArrowheads="1"/>
            </p:cNvSpPr>
            <p:nvPr/>
          </p:nvSpPr>
          <p:spPr bwMode="auto">
            <a:xfrm>
              <a:off x="960" y="2216"/>
              <a:ext cx="1680" cy="480"/>
            </a:xfrm>
            <a:prstGeom prst="roundRect">
              <a:avLst>
                <a:gd name="adj" fmla="val 16667"/>
              </a:avLst>
            </a:prstGeom>
            <a:solidFill>
              <a:srgbClr val="33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KE" sz="1400" b="1">
                  <a:latin typeface="Palatino Linotype" panose="02040502050505030304" pitchFamily="18" charset="0"/>
                </a:rPr>
                <a:t>IBADAH</a:t>
              </a:r>
            </a:p>
            <a:p>
              <a:r>
                <a:rPr lang="en-US" altLang="en-KE" sz="1400" b="1">
                  <a:latin typeface="Palatino Linotype" panose="02040502050505030304" pitchFamily="18" charset="0"/>
                </a:rPr>
                <a:t>Man-to-God Worship</a:t>
              </a:r>
            </a:p>
          </p:txBody>
        </p:sp>
        <p:sp>
          <p:nvSpPr>
            <p:cNvPr id="499735" name="AutoShape 23">
              <a:extLst>
                <a:ext uri="{FF2B5EF4-FFF2-40B4-BE49-F238E27FC236}">
                  <a16:creationId xmlns:a16="http://schemas.microsoft.com/office/drawing/2014/main" id="{1FCF05B4-D2A7-46E9-8132-769FB19098A8}"/>
                </a:ext>
              </a:extLst>
            </p:cNvPr>
            <p:cNvSpPr>
              <a:spLocks noChangeArrowheads="1"/>
            </p:cNvSpPr>
            <p:nvPr/>
          </p:nvSpPr>
          <p:spPr bwMode="auto">
            <a:xfrm>
              <a:off x="3024" y="2216"/>
              <a:ext cx="1680" cy="480"/>
            </a:xfrm>
            <a:prstGeom prst="roundRect">
              <a:avLst>
                <a:gd name="adj" fmla="val 16667"/>
              </a:avLst>
            </a:prstGeom>
            <a:solidFill>
              <a:srgbClr val="33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KE" sz="1400" b="1">
                  <a:solidFill>
                    <a:srgbClr val="FFFF99"/>
                  </a:solidFill>
                  <a:latin typeface="Palatino Linotype" panose="02040502050505030304" pitchFamily="18" charset="0"/>
                </a:rPr>
                <a:t>MUAMALAT</a:t>
              </a:r>
            </a:p>
            <a:p>
              <a:r>
                <a:rPr lang="en-US" altLang="en-KE" sz="1400" b="1">
                  <a:solidFill>
                    <a:srgbClr val="FFFF99"/>
                  </a:solidFill>
                  <a:latin typeface="Palatino Linotype" panose="02040502050505030304" pitchFamily="18" charset="0"/>
                </a:rPr>
                <a:t>Man-to-Man Activities</a:t>
              </a:r>
            </a:p>
          </p:txBody>
        </p:sp>
        <p:sp>
          <p:nvSpPr>
            <p:cNvPr id="499736" name="AutoShape 24">
              <a:extLst>
                <a:ext uri="{FF2B5EF4-FFF2-40B4-BE49-F238E27FC236}">
                  <a16:creationId xmlns:a16="http://schemas.microsoft.com/office/drawing/2014/main" id="{DDEA032D-D2A5-4B65-929E-A83872F58B38}"/>
                </a:ext>
              </a:extLst>
            </p:cNvPr>
            <p:cNvSpPr>
              <a:spLocks noChangeArrowheads="1"/>
            </p:cNvSpPr>
            <p:nvPr/>
          </p:nvSpPr>
          <p:spPr bwMode="auto">
            <a:xfrm>
              <a:off x="4752" y="3032"/>
              <a:ext cx="864" cy="480"/>
            </a:xfrm>
            <a:prstGeom prst="roundRect">
              <a:avLst>
                <a:gd name="adj"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KE" sz="1400" b="1">
                  <a:latin typeface="Palatino Linotype" panose="02040502050505030304" pitchFamily="18" charset="0"/>
                </a:rPr>
                <a:t>Social</a:t>
              </a:r>
            </a:p>
            <a:p>
              <a:r>
                <a:rPr lang="en-US" altLang="en-KE" sz="1400" b="1">
                  <a:latin typeface="Palatino Linotype" panose="02040502050505030304" pitchFamily="18" charset="0"/>
                </a:rPr>
                <a:t>Activities</a:t>
              </a:r>
            </a:p>
          </p:txBody>
        </p:sp>
        <p:sp>
          <p:nvSpPr>
            <p:cNvPr id="499737" name="AutoShape 25">
              <a:extLst>
                <a:ext uri="{FF2B5EF4-FFF2-40B4-BE49-F238E27FC236}">
                  <a16:creationId xmlns:a16="http://schemas.microsoft.com/office/drawing/2014/main" id="{412F6F52-4733-45F8-8563-C18D4EDF1522}"/>
                </a:ext>
              </a:extLst>
            </p:cNvPr>
            <p:cNvSpPr>
              <a:spLocks noChangeArrowheads="1"/>
            </p:cNvSpPr>
            <p:nvPr/>
          </p:nvSpPr>
          <p:spPr bwMode="auto">
            <a:xfrm>
              <a:off x="3456" y="3032"/>
              <a:ext cx="864" cy="480"/>
            </a:xfrm>
            <a:prstGeom prst="roundRect">
              <a:avLst>
                <a:gd name="adj"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KE" sz="1400" b="1">
                  <a:latin typeface="Palatino Linotype" panose="02040502050505030304" pitchFamily="18" charset="0"/>
                </a:rPr>
                <a:t>Economic</a:t>
              </a:r>
            </a:p>
            <a:p>
              <a:r>
                <a:rPr lang="en-US" altLang="en-KE" sz="1400" b="1">
                  <a:latin typeface="Palatino Linotype" panose="02040502050505030304" pitchFamily="18" charset="0"/>
                </a:rPr>
                <a:t>Activities</a:t>
              </a:r>
            </a:p>
          </p:txBody>
        </p:sp>
        <p:sp>
          <p:nvSpPr>
            <p:cNvPr id="499738" name="AutoShape 26">
              <a:extLst>
                <a:ext uri="{FF2B5EF4-FFF2-40B4-BE49-F238E27FC236}">
                  <a16:creationId xmlns:a16="http://schemas.microsoft.com/office/drawing/2014/main" id="{C08932A5-FFCD-4ADB-A4B6-F75FA84C8114}"/>
                </a:ext>
              </a:extLst>
            </p:cNvPr>
            <p:cNvSpPr>
              <a:spLocks noChangeArrowheads="1"/>
            </p:cNvSpPr>
            <p:nvPr/>
          </p:nvSpPr>
          <p:spPr bwMode="auto">
            <a:xfrm>
              <a:off x="2112" y="3032"/>
              <a:ext cx="864" cy="480"/>
            </a:xfrm>
            <a:prstGeom prst="roundRect">
              <a:avLst>
                <a:gd name="adj"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KE" sz="1400" b="1">
                  <a:latin typeface="Palatino Linotype" panose="02040502050505030304" pitchFamily="18" charset="0"/>
                </a:rPr>
                <a:t>Political</a:t>
              </a:r>
            </a:p>
            <a:p>
              <a:r>
                <a:rPr lang="en-US" altLang="en-KE" sz="1400" b="1">
                  <a:latin typeface="Palatino Linotype" panose="02040502050505030304" pitchFamily="18" charset="0"/>
                </a:rPr>
                <a:t>Activities</a:t>
              </a:r>
            </a:p>
          </p:txBody>
        </p:sp>
        <p:sp>
          <p:nvSpPr>
            <p:cNvPr id="499739" name="AutoShape 27">
              <a:extLst>
                <a:ext uri="{FF2B5EF4-FFF2-40B4-BE49-F238E27FC236}">
                  <a16:creationId xmlns:a16="http://schemas.microsoft.com/office/drawing/2014/main" id="{1384F0C3-3B9E-452B-BD44-808FB3D8FBD7}"/>
                </a:ext>
              </a:extLst>
            </p:cNvPr>
            <p:cNvSpPr>
              <a:spLocks noChangeArrowheads="1"/>
            </p:cNvSpPr>
            <p:nvPr/>
          </p:nvSpPr>
          <p:spPr bwMode="auto">
            <a:xfrm>
              <a:off x="3072" y="3752"/>
              <a:ext cx="1680" cy="480"/>
            </a:xfrm>
            <a:prstGeom prst="roundRect">
              <a:avLst>
                <a:gd name="adj"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KE" sz="1400" b="1">
                  <a:latin typeface="Palatino Linotype" panose="02040502050505030304" pitchFamily="18" charset="0"/>
                </a:rPr>
                <a:t>Risk Management</a:t>
              </a:r>
            </a:p>
            <a:p>
              <a:r>
                <a:rPr lang="en-US" altLang="en-KE" sz="1400" b="1">
                  <a:latin typeface="Palatino Linotype" panose="02040502050505030304" pitchFamily="18" charset="0"/>
                </a:rPr>
                <a:t>Takaful</a:t>
              </a:r>
            </a:p>
          </p:txBody>
        </p:sp>
        <p:sp>
          <p:nvSpPr>
            <p:cNvPr id="499740" name="Line 28" descr="20%">
              <a:extLst>
                <a:ext uri="{FF2B5EF4-FFF2-40B4-BE49-F238E27FC236}">
                  <a16:creationId xmlns:a16="http://schemas.microsoft.com/office/drawing/2014/main" id="{1C153D44-3287-4ED8-AA32-3DC1E7071368}"/>
                </a:ext>
              </a:extLst>
            </p:cNvPr>
            <p:cNvSpPr>
              <a:spLocks noChangeShapeType="1"/>
            </p:cNvSpPr>
            <p:nvPr/>
          </p:nvSpPr>
          <p:spPr bwMode="auto">
            <a:xfrm>
              <a:off x="2832" y="912"/>
              <a:ext cx="0" cy="440"/>
            </a:xfrm>
            <a:prstGeom prst="line">
              <a:avLst/>
            </a:prstGeom>
            <a:no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KE"/>
            </a:p>
          </p:txBody>
        </p:sp>
        <p:sp>
          <p:nvSpPr>
            <p:cNvPr id="499741" name="Line 29" descr="20%">
              <a:extLst>
                <a:ext uri="{FF2B5EF4-FFF2-40B4-BE49-F238E27FC236}">
                  <a16:creationId xmlns:a16="http://schemas.microsoft.com/office/drawing/2014/main" id="{BFC6324B-8C1A-44A7-AF5F-92A831FAA67D}"/>
                </a:ext>
              </a:extLst>
            </p:cNvPr>
            <p:cNvSpPr>
              <a:spLocks noChangeShapeType="1"/>
            </p:cNvSpPr>
            <p:nvPr/>
          </p:nvSpPr>
          <p:spPr bwMode="auto">
            <a:xfrm>
              <a:off x="720" y="1112"/>
              <a:ext cx="4128" cy="0"/>
            </a:xfrm>
            <a:prstGeom prst="line">
              <a:avLst/>
            </a:prstGeom>
            <a:no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KE"/>
            </a:p>
          </p:txBody>
        </p:sp>
        <p:sp>
          <p:nvSpPr>
            <p:cNvPr id="499742" name="Line 30" descr="20%">
              <a:extLst>
                <a:ext uri="{FF2B5EF4-FFF2-40B4-BE49-F238E27FC236}">
                  <a16:creationId xmlns:a16="http://schemas.microsoft.com/office/drawing/2014/main" id="{E1C7A061-9CC0-4479-81BD-2F844DEF8E2B}"/>
                </a:ext>
              </a:extLst>
            </p:cNvPr>
            <p:cNvSpPr>
              <a:spLocks noChangeShapeType="1"/>
            </p:cNvSpPr>
            <p:nvPr/>
          </p:nvSpPr>
          <p:spPr bwMode="auto">
            <a:xfrm>
              <a:off x="720" y="1112"/>
              <a:ext cx="0" cy="240"/>
            </a:xfrm>
            <a:prstGeom prst="line">
              <a:avLst/>
            </a:prstGeom>
            <a:no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KE"/>
            </a:p>
          </p:txBody>
        </p:sp>
        <p:sp>
          <p:nvSpPr>
            <p:cNvPr id="499743" name="Line 31" descr="20%">
              <a:extLst>
                <a:ext uri="{FF2B5EF4-FFF2-40B4-BE49-F238E27FC236}">
                  <a16:creationId xmlns:a16="http://schemas.microsoft.com/office/drawing/2014/main" id="{65D0440C-2D7C-40FD-ACAB-5F8D9892542E}"/>
                </a:ext>
              </a:extLst>
            </p:cNvPr>
            <p:cNvSpPr>
              <a:spLocks noChangeShapeType="1"/>
            </p:cNvSpPr>
            <p:nvPr/>
          </p:nvSpPr>
          <p:spPr bwMode="auto">
            <a:xfrm>
              <a:off x="4848" y="1112"/>
              <a:ext cx="0" cy="240"/>
            </a:xfrm>
            <a:prstGeom prst="line">
              <a:avLst/>
            </a:prstGeom>
            <a:no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KE"/>
            </a:p>
          </p:txBody>
        </p:sp>
        <p:sp>
          <p:nvSpPr>
            <p:cNvPr id="499744" name="Line 32" descr="20%">
              <a:extLst>
                <a:ext uri="{FF2B5EF4-FFF2-40B4-BE49-F238E27FC236}">
                  <a16:creationId xmlns:a16="http://schemas.microsoft.com/office/drawing/2014/main" id="{496D538A-C565-45EF-ABD4-2DE3D0D06440}"/>
                </a:ext>
              </a:extLst>
            </p:cNvPr>
            <p:cNvSpPr>
              <a:spLocks noChangeShapeType="1"/>
            </p:cNvSpPr>
            <p:nvPr/>
          </p:nvSpPr>
          <p:spPr bwMode="auto">
            <a:xfrm>
              <a:off x="2832" y="1832"/>
              <a:ext cx="0" cy="240"/>
            </a:xfrm>
            <a:prstGeom prst="line">
              <a:avLst/>
            </a:prstGeom>
            <a:no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KE"/>
            </a:p>
          </p:txBody>
        </p:sp>
        <p:sp>
          <p:nvSpPr>
            <p:cNvPr id="499745" name="Line 33" descr="20%">
              <a:extLst>
                <a:ext uri="{FF2B5EF4-FFF2-40B4-BE49-F238E27FC236}">
                  <a16:creationId xmlns:a16="http://schemas.microsoft.com/office/drawing/2014/main" id="{AB05EF77-4792-4419-B1C3-D324CD0E4270}"/>
                </a:ext>
              </a:extLst>
            </p:cNvPr>
            <p:cNvSpPr>
              <a:spLocks noChangeShapeType="1"/>
            </p:cNvSpPr>
            <p:nvPr/>
          </p:nvSpPr>
          <p:spPr bwMode="auto">
            <a:xfrm>
              <a:off x="1632" y="2072"/>
              <a:ext cx="2400" cy="0"/>
            </a:xfrm>
            <a:prstGeom prst="line">
              <a:avLst/>
            </a:prstGeom>
            <a:no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KE"/>
            </a:p>
          </p:txBody>
        </p:sp>
        <p:sp>
          <p:nvSpPr>
            <p:cNvPr id="499746" name="Line 34" descr="20%">
              <a:extLst>
                <a:ext uri="{FF2B5EF4-FFF2-40B4-BE49-F238E27FC236}">
                  <a16:creationId xmlns:a16="http://schemas.microsoft.com/office/drawing/2014/main" id="{F4A51A56-7A72-4ACB-A7BE-5E2697E65946}"/>
                </a:ext>
              </a:extLst>
            </p:cNvPr>
            <p:cNvSpPr>
              <a:spLocks noChangeShapeType="1"/>
            </p:cNvSpPr>
            <p:nvPr/>
          </p:nvSpPr>
          <p:spPr bwMode="auto">
            <a:xfrm>
              <a:off x="1632" y="2072"/>
              <a:ext cx="0" cy="144"/>
            </a:xfrm>
            <a:prstGeom prst="line">
              <a:avLst/>
            </a:prstGeom>
            <a:no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KE"/>
            </a:p>
          </p:txBody>
        </p:sp>
        <p:sp>
          <p:nvSpPr>
            <p:cNvPr id="499747" name="Line 35" descr="20%">
              <a:extLst>
                <a:ext uri="{FF2B5EF4-FFF2-40B4-BE49-F238E27FC236}">
                  <a16:creationId xmlns:a16="http://schemas.microsoft.com/office/drawing/2014/main" id="{31879CFE-F40D-4089-9665-5D48807108D3}"/>
                </a:ext>
              </a:extLst>
            </p:cNvPr>
            <p:cNvSpPr>
              <a:spLocks noChangeShapeType="1"/>
            </p:cNvSpPr>
            <p:nvPr/>
          </p:nvSpPr>
          <p:spPr bwMode="auto">
            <a:xfrm>
              <a:off x="4032" y="2072"/>
              <a:ext cx="0" cy="144"/>
            </a:xfrm>
            <a:prstGeom prst="line">
              <a:avLst/>
            </a:prstGeom>
            <a:no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KE"/>
            </a:p>
          </p:txBody>
        </p:sp>
        <p:sp>
          <p:nvSpPr>
            <p:cNvPr id="499748" name="Line 36" descr="20%">
              <a:extLst>
                <a:ext uri="{FF2B5EF4-FFF2-40B4-BE49-F238E27FC236}">
                  <a16:creationId xmlns:a16="http://schemas.microsoft.com/office/drawing/2014/main" id="{1C10C174-E8EA-44D6-A7DC-7B425D28DAC8}"/>
                </a:ext>
              </a:extLst>
            </p:cNvPr>
            <p:cNvSpPr>
              <a:spLocks noChangeShapeType="1"/>
            </p:cNvSpPr>
            <p:nvPr/>
          </p:nvSpPr>
          <p:spPr bwMode="auto">
            <a:xfrm>
              <a:off x="3888" y="2696"/>
              <a:ext cx="0" cy="336"/>
            </a:xfrm>
            <a:prstGeom prst="line">
              <a:avLst/>
            </a:prstGeom>
            <a:no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KE"/>
            </a:p>
          </p:txBody>
        </p:sp>
        <p:sp>
          <p:nvSpPr>
            <p:cNvPr id="499749" name="Line 37" descr="20%">
              <a:extLst>
                <a:ext uri="{FF2B5EF4-FFF2-40B4-BE49-F238E27FC236}">
                  <a16:creationId xmlns:a16="http://schemas.microsoft.com/office/drawing/2014/main" id="{956E647B-16F4-4AA5-B73D-4BD8697E2BB7}"/>
                </a:ext>
              </a:extLst>
            </p:cNvPr>
            <p:cNvSpPr>
              <a:spLocks noChangeShapeType="1"/>
            </p:cNvSpPr>
            <p:nvPr/>
          </p:nvSpPr>
          <p:spPr bwMode="auto">
            <a:xfrm>
              <a:off x="2544" y="2840"/>
              <a:ext cx="2592" cy="0"/>
            </a:xfrm>
            <a:prstGeom prst="line">
              <a:avLst/>
            </a:prstGeom>
            <a:no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KE"/>
            </a:p>
          </p:txBody>
        </p:sp>
        <p:sp>
          <p:nvSpPr>
            <p:cNvPr id="499750" name="Line 38" descr="20%">
              <a:extLst>
                <a:ext uri="{FF2B5EF4-FFF2-40B4-BE49-F238E27FC236}">
                  <a16:creationId xmlns:a16="http://schemas.microsoft.com/office/drawing/2014/main" id="{7274DEBB-E4DD-4B28-80C3-309E5AC699F1}"/>
                </a:ext>
              </a:extLst>
            </p:cNvPr>
            <p:cNvSpPr>
              <a:spLocks noChangeShapeType="1"/>
            </p:cNvSpPr>
            <p:nvPr/>
          </p:nvSpPr>
          <p:spPr bwMode="auto">
            <a:xfrm>
              <a:off x="2544" y="2840"/>
              <a:ext cx="0" cy="192"/>
            </a:xfrm>
            <a:prstGeom prst="line">
              <a:avLst/>
            </a:prstGeom>
            <a:no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KE"/>
            </a:p>
          </p:txBody>
        </p:sp>
        <p:sp>
          <p:nvSpPr>
            <p:cNvPr id="499751" name="Line 39" descr="20%">
              <a:extLst>
                <a:ext uri="{FF2B5EF4-FFF2-40B4-BE49-F238E27FC236}">
                  <a16:creationId xmlns:a16="http://schemas.microsoft.com/office/drawing/2014/main" id="{EB83D22D-E48D-43FE-8BDD-9CEA0E0DF062}"/>
                </a:ext>
              </a:extLst>
            </p:cNvPr>
            <p:cNvSpPr>
              <a:spLocks noChangeShapeType="1"/>
            </p:cNvSpPr>
            <p:nvPr/>
          </p:nvSpPr>
          <p:spPr bwMode="auto">
            <a:xfrm>
              <a:off x="5136" y="2840"/>
              <a:ext cx="0" cy="192"/>
            </a:xfrm>
            <a:prstGeom prst="line">
              <a:avLst/>
            </a:prstGeom>
            <a:no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KE"/>
            </a:p>
          </p:txBody>
        </p:sp>
        <p:sp>
          <p:nvSpPr>
            <p:cNvPr id="499752" name="Line 40" descr="20%">
              <a:extLst>
                <a:ext uri="{FF2B5EF4-FFF2-40B4-BE49-F238E27FC236}">
                  <a16:creationId xmlns:a16="http://schemas.microsoft.com/office/drawing/2014/main" id="{C1BDAEA3-E4FF-48B8-85CE-C225CF1995D6}"/>
                </a:ext>
              </a:extLst>
            </p:cNvPr>
            <p:cNvSpPr>
              <a:spLocks noChangeShapeType="1"/>
            </p:cNvSpPr>
            <p:nvPr/>
          </p:nvSpPr>
          <p:spPr bwMode="auto">
            <a:xfrm>
              <a:off x="3888" y="3512"/>
              <a:ext cx="0" cy="240"/>
            </a:xfrm>
            <a:prstGeom prst="line">
              <a:avLst/>
            </a:prstGeom>
            <a:no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KE"/>
            </a:p>
          </p:txBody>
        </p:sp>
      </p:grpSp>
      <p:pic>
        <p:nvPicPr>
          <p:cNvPr id="26" name="Picture 25" descr="A picture containing clipart&#10;&#10;Description automatically generated">
            <a:extLst>
              <a:ext uri="{FF2B5EF4-FFF2-40B4-BE49-F238E27FC236}">
                <a16:creationId xmlns:a16="http://schemas.microsoft.com/office/drawing/2014/main" id="{0DBE7EC4-4DE7-4190-B8E9-3F85C18F9E7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140120" y="6460230"/>
            <a:ext cx="1003880" cy="397770"/>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499729"/>
                                        </p:tgtEl>
                                        <p:attrNameLst>
                                          <p:attrName>style.visibility</p:attrName>
                                        </p:attrNameLst>
                                      </p:cBhvr>
                                      <p:to>
                                        <p:strVal val="visible"/>
                                      </p:to>
                                    </p:set>
                                    <p:animEffect transition="in" filter="randombar(horizontal)">
                                      <p:cBhvr>
                                        <p:cTn id="7" dur="1000"/>
                                        <p:tgtEl>
                                          <p:spTgt spid="499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089A69AF-D57B-49B4-886C-D4A5DC1944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674" name="Rectangle 2">
            <a:extLst>
              <a:ext uri="{FF2B5EF4-FFF2-40B4-BE49-F238E27FC236}">
                <a16:creationId xmlns:a16="http://schemas.microsoft.com/office/drawing/2014/main" id="{8CEF4411-1670-4066-896B-9A1957CC80D9}"/>
              </a:ext>
            </a:extLst>
          </p:cNvPr>
          <p:cNvSpPr>
            <a:spLocks noGrp="1" noRot="1" noChangeArrowheads="1"/>
          </p:cNvSpPr>
          <p:nvPr>
            <p:ph type="title"/>
          </p:nvPr>
        </p:nvSpPr>
        <p:spPr>
          <a:xfrm>
            <a:off x="6324618" y="1303113"/>
            <a:ext cx="2529060" cy="4251775"/>
          </a:xfrm>
          <a:effectLst/>
        </p:spPr>
        <p:txBody>
          <a:bodyPr anchor="ctr">
            <a:normAutofit/>
          </a:bodyPr>
          <a:lstStyle/>
          <a:p>
            <a:r>
              <a:rPr lang="en-US" altLang="en-KE"/>
              <a:t>General Takaful Types</a:t>
            </a:r>
          </a:p>
        </p:txBody>
      </p:sp>
      <p:sp useBgFill="1">
        <p:nvSpPr>
          <p:cNvPr id="74" name="Freeform: Shape 73">
            <a:extLst>
              <a:ext uri="{FF2B5EF4-FFF2-40B4-BE49-F238E27FC236}">
                <a16:creationId xmlns:a16="http://schemas.microsoft.com/office/drawing/2014/main" id="{68F2977E-E0AE-4EB4-A059-59E908EB86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57180" y="357180"/>
            <a:ext cx="6858002" cy="6143643"/>
          </a:xfrm>
          <a:custGeom>
            <a:avLst/>
            <a:gdLst>
              <a:gd name="connsiteX0" fmla="*/ 6858002 w 6858002"/>
              <a:gd name="connsiteY0" fmla="*/ 6080676 h 8191524"/>
              <a:gd name="connsiteX1" fmla="*/ 3829244 w 6858002"/>
              <a:gd name="connsiteY1" fmla="*/ 8068294 h 8191524"/>
              <a:gd name="connsiteX2" fmla="*/ 3827371 w 6858002"/>
              <a:gd name="connsiteY2" fmla="*/ 8069839 h 8191524"/>
              <a:gd name="connsiteX3" fmla="*/ 3824585 w 6858002"/>
              <a:gd name="connsiteY3" fmla="*/ 8071350 h 8191524"/>
              <a:gd name="connsiteX4" fmla="*/ 3798695 w 6858002"/>
              <a:gd name="connsiteY4" fmla="*/ 8088342 h 8191524"/>
              <a:gd name="connsiteX5" fmla="*/ 3785013 w 6858002"/>
              <a:gd name="connsiteY5" fmla="*/ 8092830 h 8191524"/>
              <a:gd name="connsiteX6" fmla="*/ 3706341 w 6858002"/>
              <a:gd name="connsiteY6" fmla="*/ 8135531 h 8191524"/>
              <a:gd name="connsiteX7" fmla="*/ 3429000 w 6858002"/>
              <a:gd name="connsiteY7" fmla="*/ 8191524 h 8191524"/>
              <a:gd name="connsiteX8" fmla="*/ 3151660 w 6858002"/>
              <a:gd name="connsiteY8" fmla="*/ 8135531 h 8191524"/>
              <a:gd name="connsiteX9" fmla="*/ 3072998 w 6858002"/>
              <a:gd name="connsiteY9" fmla="*/ 8092835 h 8191524"/>
              <a:gd name="connsiteX10" fmla="*/ 3059300 w 6858002"/>
              <a:gd name="connsiteY10" fmla="*/ 8088342 h 8191524"/>
              <a:gd name="connsiteX11" fmla="*/ 3033385 w 6858002"/>
              <a:gd name="connsiteY11" fmla="*/ 8071334 h 8191524"/>
              <a:gd name="connsiteX12" fmla="*/ 3030629 w 6858002"/>
              <a:gd name="connsiteY12" fmla="*/ 8069839 h 8191524"/>
              <a:gd name="connsiteX13" fmla="*/ 3028777 w 6858002"/>
              <a:gd name="connsiteY13" fmla="*/ 8068310 h 8191524"/>
              <a:gd name="connsiteX14" fmla="*/ 2 w 6858002"/>
              <a:gd name="connsiteY14" fmla="*/ 6080676 h 8191524"/>
              <a:gd name="connsiteX15" fmla="*/ 6858002 w 6858002"/>
              <a:gd name="connsiteY15" fmla="*/ 0 h 8191524"/>
              <a:gd name="connsiteX16" fmla="*/ 6858002 w 6858002"/>
              <a:gd name="connsiteY16" fmla="*/ 2634972 h 8191524"/>
              <a:gd name="connsiteX17" fmla="*/ 6858002 w 6858002"/>
              <a:gd name="connsiteY17" fmla="*/ 2984308 h 8191524"/>
              <a:gd name="connsiteX18" fmla="*/ 6858002 w 6858002"/>
              <a:gd name="connsiteY18" fmla="*/ 3291840 h 8191524"/>
              <a:gd name="connsiteX19" fmla="*/ 6858002 w 6858002"/>
              <a:gd name="connsiteY19" fmla="*/ 6080675 h 8191524"/>
              <a:gd name="connsiteX20" fmla="*/ 2 w 6858002"/>
              <a:gd name="connsiteY20" fmla="*/ 6080675 h 8191524"/>
              <a:gd name="connsiteX21" fmla="*/ 2 w 6858002"/>
              <a:gd name="connsiteY21" fmla="*/ 3291840 h 8191524"/>
              <a:gd name="connsiteX22" fmla="*/ 0 w 6858002"/>
              <a:gd name="connsiteY22" fmla="*/ 3291840 h 8191524"/>
              <a:gd name="connsiteX23" fmla="*/ 0 w 6858002"/>
              <a:gd name="connsiteY23" fmla="*/ 0 h 819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858002" h="8191524">
                <a:moveTo>
                  <a:pt x="6858002" y="6080676"/>
                </a:moveTo>
                <a:lnTo>
                  <a:pt x="3829244" y="8068294"/>
                </a:lnTo>
                <a:lnTo>
                  <a:pt x="3827371" y="8069839"/>
                </a:lnTo>
                <a:lnTo>
                  <a:pt x="3824585" y="8071350"/>
                </a:lnTo>
                <a:lnTo>
                  <a:pt x="3798695" y="8088342"/>
                </a:lnTo>
                <a:lnTo>
                  <a:pt x="3785013" y="8092830"/>
                </a:lnTo>
                <a:lnTo>
                  <a:pt x="3706341" y="8135531"/>
                </a:lnTo>
                <a:cubicBezTo>
                  <a:pt x="3621098" y="8171586"/>
                  <a:pt x="3527377" y="8191524"/>
                  <a:pt x="3429000" y="8191524"/>
                </a:cubicBezTo>
                <a:cubicBezTo>
                  <a:pt x="3330623" y="8191524"/>
                  <a:pt x="3236903" y="8171586"/>
                  <a:pt x="3151660" y="8135531"/>
                </a:cubicBezTo>
                <a:lnTo>
                  <a:pt x="3072998" y="8092835"/>
                </a:lnTo>
                <a:lnTo>
                  <a:pt x="3059300" y="8088342"/>
                </a:lnTo>
                <a:lnTo>
                  <a:pt x="3033385" y="8071334"/>
                </a:lnTo>
                <a:lnTo>
                  <a:pt x="3030629" y="8069839"/>
                </a:lnTo>
                <a:lnTo>
                  <a:pt x="3028777" y="8068310"/>
                </a:lnTo>
                <a:lnTo>
                  <a:pt x="2" y="6080676"/>
                </a:lnTo>
                <a:close/>
                <a:moveTo>
                  <a:pt x="6858002" y="0"/>
                </a:moveTo>
                <a:lnTo>
                  <a:pt x="6858002" y="2634972"/>
                </a:lnTo>
                <a:lnTo>
                  <a:pt x="6858002" y="2984308"/>
                </a:lnTo>
                <a:lnTo>
                  <a:pt x="6858002" y="3291840"/>
                </a:lnTo>
                <a:lnTo>
                  <a:pt x="6858002" y="6080675"/>
                </a:lnTo>
                <a:lnTo>
                  <a:pt x="2" y="6080675"/>
                </a:lnTo>
                <a:lnTo>
                  <a:pt x="2" y="3291840"/>
                </a:lnTo>
                <a:lnTo>
                  <a:pt x="0" y="3291840"/>
                </a:lnTo>
                <a:lnTo>
                  <a:pt x="0" y="0"/>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412675" name="Rectangle 3">
            <a:extLst>
              <a:ext uri="{FF2B5EF4-FFF2-40B4-BE49-F238E27FC236}">
                <a16:creationId xmlns:a16="http://schemas.microsoft.com/office/drawing/2014/main" id="{68A69DED-6D70-48E1-9BE2-724B75D668E3}"/>
              </a:ext>
            </a:extLst>
          </p:cNvPr>
          <p:cNvSpPr>
            <a:spLocks noGrp="1" noChangeArrowheads="1"/>
          </p:cNvSpPr>
          <p:nvPr>
            <p:ph idx="1"/>
          </p:nvPr>
        </p:nvSpPr>
        <p:spPr>
          <a:xfrm>
            <a:off x="338635" y="978993"/>
            <a:ext cx="4373214" cy="4900014"/>
          </a:xfrm>
          <a:effectLst/>
        </p:spPr>
        <p:txBody>
          <a:bodyPr>
            <a:normAutofit/>
          </a:bodyPr>
          <a:lstStyle/>
          <a:p>
            <a:r>
              <a:rPr lang="en-US" altLang="en-KE" b="1"/>
              <a:t>General Takaful – offers all kinds of non-life risk coverage. It is normally divided into following classes:</a:t>
            </a:r>
          </a:p>
          <a:p>
            <a:pPr>
              <a:buFont typeface="Wingdings" panose="05000000000000000000" pitchFamily="2" charset="2"/>
              <a:buNone/>
            </a:pPr>
            <a:endParaRPr lang="en-US" altLang="en-KE" b="1"/>
          </a:p>
          <a:p>
            <a:pPr lvl="3"/>
            <a:r>
              <a:rPr lang="en-US" altLang="en-KE" b="1"/>
              <a:t>Property Takaful  </a:t>
            </a:r>
          </a:p>
          <a:p>
            <a:pPr lvl="3"/>
            <a:r>
              <a:rPr lang="en-US" altLang="en-KE" b="1"/>
              <a:t>Marine Takaful </a:t>
            </a:r>
          </a:p>
          <a:p>
            <a:pPr lvl="3"/>
            <a:r>
              <a:rPr lang="en-US" altLang="en-KE" b="1"/>
              <a:t>Motor Takaful</a:t>
            </a:r>
          </a:p>
          <a:p>
            <a:pPr lvl="3"/>
            <a:r>
              <a:rPr lang="en-US" altLang="en-KE" b="1"/>
              <a:t>Miscellaneous Takaful </a:t>
            </a:r>
          </a:p>
        </p:txBody>
      </p:sp>
      <p:pic>
        <p:nvPicPr>
          <p:cNvPr id="4" name="Picture 3" descr="A picture containing clipart&#10;&#10;Description automatically generated">
            <a:extLst>
              <a:ext uri="{FF2B5EF4-FFF2-40B4-BE49-F238E27FC236}">
                <a16:creationId xmlns:a16="http://schemas.microsoft.com/office/drawing/2014/main" id="{9074D3B4-E41E-4C50-AF70-EB64FC402F4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140120" y="6460230"/>
            <a:ext cx="1003880" cy="397770"/>
          </a:xfrm>
          <a:prstGeom prst="rect">
            <a:avLst/>
          </a:prstGeom>
        </p:spPr>
      </p:pic>
    </p:spTree>
  </p:cSld>
  <p:clrMapOvr>
    <a:masterClrMapping/>
  </p:clrMapOvr>
  <p:transition spd="slow">
    <p:pull dir="r"/>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9A69AF-D57B-49B4-886C-D4A5DC1944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CABDC08D-6093-4397-92D4-54D00E2BB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345293" y="1345293"/>
            <a:ext cx="6858000" cy="4167414"/>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465922" name="Rectangle 2">
            <a:extLst>
              <a:ext uri="{FF2B5EF4-FFF2-40B4-BE49-F238E27FC236}">
                <a16:creationId xmlns:a16="http://schemas.microsoft.com/office/drawing/2014/main" id="{61309802-417F-4ADA-AF13-A88BA9FB5FA5}"/>
              </a:ext>
            </a:extLst>
          </p:cNvPr>
          <p:cNvSpPr>
            <a:spLocks noGrp="1" noRot="1" noChangeArrowheads="1"/>
          </p:cNvSpPr>
          <p:nvPr>
            <p:ph type="title"/>
          </p:nvPr>
        </p:nvSpPr>
        <p:spPr>
          <a:xfrm>
            <a:off x="338636" y="1734857"/>
            <a:ext cx="2824112" cy="3388287"/>
          </a:xfrm>
        </p:spPr>
        <p:txBody>
          <a:bodyPr anchor="ctr">
            <a:normAutofit/>
          </a:bodyPr>
          <a:lstStyle/>
          <a:p>
            <a:r>
              <a:rPr lang="en-US" altLang="en-KE"/>
              <a:t>Types of Family Takaful</a:t>
            </a:r>
          </a:p>
        </p:txBody>
      </p:sp>
      <p:sp>
        <p:nvSpPr>
          <p:cNvPr id="465923" name="Rectangle 3">
            <a:extLst>
              <a:ext uri="{FF2B5EF4-FFF2-40B4-BE49-F238E27FC236}">
                <a16:creationId xmlns:a16="http://schemas.microsoft.com/office/drawing/2014/main" id="{A283409D-A50C-4996-88A6-299DEE2E793F}"/>
              </a:ext>
            </a:extLst>
          </p:cNvPr>
          <p:cNvSpPr>
            <a:spLocks noGrp="1" noChangeArrowheads="1"/>
          </p:cNvSpPr>
          <p:nvPr>
            <p:ph idx="1"/>
          </p:nvPr>
        </p:nvSpPr>
        <p:spPr>
          <a:xfrm>
            <a:off x="4506051" y="978993"/>
            <a:ext cx="4023913" cy="4900014"/>
          </a:xfrm>
          <a:effectLst/>
        </p:spPr>
        <p:txBody>
          <a:bodyPr>
            <a:normAutofit/>
          </a:bodyPr>
          <a:lstStyle/>
          <a:p>
            <a:r>
              <a:rPr lang="en-GB" altLang="en-KE" b="1"/>
              <a:t>Term Life Takaful</a:t>
            </a:r>
          </a:p>
          <a:p>
            <a:pPr>
              <a:buFont typeface="Wingdings" panose="05000000000000000000" pitchFamily="2" charset="2"/>
              <a:buNone/>
            </a:pPr>
            <a:endParaRPr lang="en-GB" altLang="en-KE" b="1"/>
          </a:p>
          <a:p>
            <a:r>
              <a:rPr lang="en-GB" altLang="en-KE" b="1"/>
              <a:t>Whole Life Takaful</a:t>
            </a:r>
          </a:p>
          <a:p>
            <a:pPr>
              <a:buFont typeface="Wingdings" panose="05000000000000000000" pitchFamily="2" charset="2"/>
              <a:buNone/>
            </a:pPr>
            <a:endParaRPr lang="en-GB" altLang="en-KE" b="1"/>
          </a:p>
          <a:p>
            <a:r>
              <a:rPr lang="en-US" altLang="en-KE" b="1"/>
              <a:t>Endowment Takaful </a:t>
            </a:r>
          </a:p>
          <a:p>
            <a:pPr>
              <a:buFont typeface="Wingdings" panose="05000000000000000000" pitchFamily="2" charset="2"/>
              <a:buNone/>
            </a:pPr>
            <a:endParaRPr lang="en-US" altLang="en-KE" b="1"/>
          </a:p>
          <a:p>
            <a:r>
              <a:rPr lang="en-US" altLang="en-KE" b="1"/>
              <a:t>Universal Takaful</a:t>
            </a:r>
          </a:p>
          <a:p>
            <a:pPr>
              <a:buFont typeface="Wingdings" panose="05000000000000000000" pitchFamily="2" charset="2"/>
              <a:buNone/>
            </a:pPr>
            <a:endParaRPr lang="en-US" altLang="en-KE" b="1"/>
          </a:p>
          <a:p>
            <a:r>
              <a:rPr lang="en-US" altLang="en-KE" b="1"/>
              <a:t>Marriage Plan </a:t>
            </a:r>
          </a:p>
          <a:p>
            <a:r>
              <a:rPr lang="en-US" altLang="en-KE" b="1"/>
              <a:t>Education Plan</a:t>
            </a:r>
            <a:endParaRPr lang="en-GB" altLang="en-KE" b="1"/>
          </a:p>
          <a:p>
            <a:pPr>
              <a:buFont typeface="Wingdings" panose="05000000000000000000" pitchFamily="2" charset="2"/>
              <a:buNone/>
            </a:pPr>
            <a:endParaRPr lang="en-GB" altLang="en-KE" b="1"/>
          </a:p>
        </p:txBody>
      </p:sp>
      <p:pic>
        <p:nvPicPr>
          <p:cNvPr id="4" name="Picture 3" descr="A picture containing clipart&#10;&#10;Description automatically generated">
            <a:extLst>
              <a:ext uri="{FF2B5EF4-FFF2-40B4-BE49-F238E27FC236}">
                <a16:creationId xmlns:a16="http://schemas.microsoft.com/office/drawing/2014/main" id="{842276DB-193D-401D-B700-D04F54AFB26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140120" y="6460230"/>
            <a:ext cx="1003880" cy="397770"/>
          </a:xfrm>
          <a:prstGeom prst="rect">
            <a:avLst/>
          </a:prstGeom>
        </p:spPr>
      </p:pic>
    </p:spTree>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1941" name="Rectangle 71">
            <a:extLst>
              <a:ext uri="{FF2B5EF4-FFF2-40B4-BE49-F238E27FC236}">
                <a16:creationId xmlns:a16="http://schemas.microsoft.com/office/drawing/2014/main" id="{F1E0D4A3-ECB8-4689-ABDB-9CE848CE83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938" name="Rectangle 2">
            <a:extLst>
              <a:ext uri="{FF2B5EF4-FFF2-40B4-BE49-F238E27FC236}">
                <a16:creationId xmlns:a16="http://schemas.microsoft.com/office/drawing/2014/main" id="{79760BB8-D3E3-4FCD-8189-2C01B458FDAE}"/>
              </a:ext>
            </a:extLst>
          </p:cNvPr>
          <p:cNvSpPr>
            <a:spLocks noGrp="1" noRot="1" noChangeArrowheads="1"/>
          </p:cNvSpPr>
          <p:nvPr>
            <p:ph type="title"/>
          </p:nvPr>
        </p:nvSpPr>
        <p:spPr>
          <a:xfrm>
            <a:off x="607500" y="447188"/>
            <a:ext cx="7928998" cy="970450"/>
          </a:xfrm>
          <a:effectLst/>
        </p:spPr>
        <p:txBody>
          <a:bodyPr anchor="ctr">
            <a:normAutofit/>
          </a:bodyPr>
          <a:lstStyle/>
          <a:p>
            <a:pPr algn="ctr"/>
            <a:r>
              <a:rPr lang="en-GB" altLang="en-KE" sz="2400">
                <a:solidFill>
                  <a:schemeClr val="tx1"/>
                </a:solidFill>
              </a:rPr>
              <a:t>Takaful Policy Document / Participants’ Membership Document</a:t>
            </a:r>
            <a:r>
              <a:rPr lang="en-US" altLang="en-KE" sz="2400">
                <a:solidFill>
                  <a:schemeClr val="tx1"/>
                </a:solidFill>
              </a:rPr>
              <a:t> </a:t>
            </a:r>
          </a:p>
        </p:txBody>
      </p:sp>
      <p:sp>
        <p:nvSpPr>
          <p:cNvPr id="551942" name="Freeform: Shape 73">
            <a:extLst>
              <a:ext uri="{FF2B5EF4-FFF2-40B4-BE49-F238E27FC236}">
                <a16:creationId xmlns:a16="http://schemas.microsoft.com/office/drawing/2014/main" id="{8854772B-9C8F-4037-89E0-3A45208AB3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819" y="1576408"/>
            <a:ext cx="8188361"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1939" name="Rectangle 3">
            <a:extLst>
              <a:ext uri="{FF2B5EF4-FFF2-40B4-BE49-F238E27FC236}">
                <a16:creationId xmlns:a16="http://schemas.microsoft.com/office/drawing/2014/main" id="{B2DD724C-6341-409E-A908-EBD9591079E7}"/>
              </a:ext>
            </a:extLst>
          </p:cNvPr>
          <p:cNvSpPr>
            <a:spLocks noGrp="1" noChangeArrowheads="1"/>
          </p:cNvSpPr>
          <p:nvPr>
            <p:ph idx="1"/>
          </p:nvPr>
        </p:nvSpPr>
        <p:spPr>
          <a:xfrm>
            <a:off x="836799" y="2222287"/>
            <a:ext cx="7475214" cy="3636511"/>
          </a:xfrm>
          <a:effectLst/>
        </p:spPr>
        <p:txBody>
          <a:bodyPr>
            <a:normAutofit/>
          </a:bodyPr>
          <a:lstStyle/>
          <a:p>
            <a:pPr marL="1035050" lvl="1" indent="-577850">
              <a:lnSpc>
                <a:spcPct val="90000"/>
              </a:lnSpc>
            </a:pPr>
            <a:r>
              <a:rPr lang="en-US" altLang="en-KE" sz="1200" b="1" u="sng"/>
              <a:t>Preamble:</a:t>
            </a:r>
          </a:p>
          <a:p>
            <a:pPr marL="1035050" lvl="1" indent="-577850">
              <a:lnSpc>
                <a:spcPct val="90000"/>
              </a:lnSpc>
            </a:pPr>
            <a:r>
              <a:rPr lang="en-US" altLang="en-KE" sz="1200" b="1"/>
              <a:t>This is to acknowledge that the applicant (hereinafter called the 'Participant'), as more fully described in the schedule hereto:</a:t>
            </a:r>
          </a:p>
          <a:p>
            <a:pPr marL="1035050" lvl="1" indent="-577850">
              <a:lnSpc>
                <a:spcPct val="90000"/>
              </a:lnSpc>
            </a:pPr>
            <a:endParaRPr lang="en-US" altLang="en-KE" sz="1200" b="1"/>
          </a:p>
          <a:p>
            <a:pPr marL="1035050" lvl="1" indent="-577850">
              <a:lnSpc>
                <a:spcPct val="90000"/>
              </a:lnSpc>
            </a:pPr>
            <a:r>
              <a:rPr lang="en-US" altLang="en-KE" sz="1200" b="1"/>
              <a:t>i.	Is accepted as a member of the Participants' Takaful Fund (hereinafter called the 'Fund') operated by Takaful Pakistan Limited (hereinafter called the 'Company').</a:t>
            </a:r>
          </a:p>
          <a:p>
            <a:pPr marL="1035050" lvl="1" indent="-577850">
              <a:lnSpc>
                <a:spcPct val="90000"/>
              </a:lnSpc>
            </a:pPr>
            <a:endParaRPr lang="en-US" altLang="en-KE" sz="1200" b="1"/>
          </a:p>
          <a:p>
            <a:pPr marL="1035050" lvl="1" indent="-577850">
              <a:lnSpc>
                <a:spcPct val="90000"/>
              </a:lnSpc>
            </a:pPr>
            <a:r>
              <a:rPr lang="en-US" altLang="en-KE" sz="1200" b="1"/>
              <a:t>ii.	Being a member of the Fund, he/she is acknowledged as a beneficiary under the attached Indemnity Policy of the Fund, and of the benefits declared by the Fund from time to time under this policy, in accordance with the Waqf rules governing the Fund.</a:t>
            </a:r>
          </a:p>
          <a:p>
            <a:pPr marL="1035050" lvl="1" indent="-577850">
              <a:lnSpc>
                <a:spcPct val="90000"/>
              </a:lnSpc>
            </a:pPr>
            <a:endParaRPr lang="en-US" altLang="en-KE" sz="1200" b="1"/>
          </a:p>
          <a:p>
            <a:pPr marL="1035050" lvl="1" indent="-577850">
              <a:lnSpc>
                <a:spcPct val="90000"/>
              </a:lnSpc>
            </a:pPr>
            <a:r>
              <a:rPr lang="en-US" altLang="en-KE" sz="1200" b="1"/>
              <a:t>iii.	Subject to the participant  continuing as a member of the Fund and complying with his/her undertaking under his/her declaration made in the proposal form, he/she is indemnified by the Fund as one of its beneficiaries against the perils/events described, in the manner and to the extent as stated hereunder.</a:t>
            </a:r>
          </a:p>
          <a:p>
            <a:pPr marL="1035050" lvl="1" indent="-577850">
              <a:lnSpc>
                <a:spcPct val="90000"/>
              </a:lnSpc>
              <a:buFont typeface="Wingdings" panose="05000000000000000000" pitchFamily="2" charset="2"/>
              <a:buNone/>
            </a:pPr>
            <a:endParaRPr lang="en-US" altLang="en-KE" sz="1200" b="1"/>
          </a:p>
        </p:txBody>
      </p:sp>
      <p:pic>
        <p:nvPicPr>
          <p:cNvPr id="4" name="Picture 3" descr="A picture containing clipart&#10;&#10;Description automatically generated">
            <a:extLst>
              <a:ext uri="{FF2B5EF4-FFF2-40B4-BE49-F238E27FC236}">
                <a16:creationId xmlns:a16="http://schemas.microsoft.com/office/drawing/2014/main" id="{A2B4847A-4E34-4F49-87E0-E9E5136432A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140120" y="6460230"/>
            <a:ext cx="1003880" cy="397770"/>
          </a:xfrm>
          <a:prstGeom prst="rect">
            <a:avLst/>
          </a:prstGeom>
        </p:spPr>
      </p:pic>
    </p:spTree>
  </p:cSld>
  <p:clrMapOvr>
    <a:overrideClrMapping bg1="lt1" tx1="dk1" bg2="lt2" tx2="dk2" accent1="accent1" accent2="accent2" accent3="accent3" accent4="accent4" accent5="accent5" accent6="accent6" hlink="hlink" folHlink="folHlink"/>
  </p:clrMapOvr>
  <p:transition spd="slow">
    <p:pull dir="r"/>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F1E0D4A3-ECB8-4689-ABDB-9CE848CE83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962" name="Rectangle 2">
            <a:extLst>
              <a:ext uri="{FF2B5EF4-FFF2-40B4-BE49-F238E27FC236}">
                <a16:creationId xmlns:a16="http://schemas.microsoft.com/office/drawing/2014/main" id="{39A38751-663A-4219-98CF-8D16E27C500E}"/>
              </a:ext>
            </a:extLst>
          </p:cNvPr>
          <p:cNvSpPr>
            <a:spLocks noGrp="1" noRot="1" noChangeArrowheads="1"/>
          </p:cNvSpPr>
          <p:nvPr>
            <p:ph type="title"/>
          </p:nvPr>
        </p:nvSpPr>
        <p:spPr>
          <a:xfrm>
            <a:off x="607500" y="447188"/>
            <a:ext cx="7928998" cy="970450"/>
          </a:xfrm>
          <a:effectLst/>
        </p:spPr>
        <p:txBody>
          <a:bodyPr anchor="ctr">
            <a:normAutofit/>
          </a:bodyPr>
          <a:lstStyle/>
          <a:p>
            <a:pPr algn="ctr"/>
            <a:r>
              <a:rPr lang="en-GB" altLang="en-KE" sz="2400">
                <a:solidFill>
                  <a:schemeClr val="tx1"/>
                </a:solidFill>
              </a:rPr>
              <a:t>Takaful Policy Document / Participants’ Membership Document</a:t>
            </a:r>
            <a:r>
              <a:rPr lang="en-US" altLang="en-KE" sz="2400">
                <a:solidFill>
                  <a:schemeClr val="tx1"/>
                </a:solidFill>
              </a:rPr>
              <a:t> </a:t>
            </a:r>
          </a:p>
        </p:txBody>
      </p:sp>
      <p:sp>
        <p:nvSpPr>
          <p:cNvPr id="74" name="Freeform: Shape 73">
            <a:extLst>
              <a:ext uri="{FF2B5EF4-FFF2-40B4-BE49-F238E27FC236}">
                <a16:creationId xmlns:a16="http://schemas.microsoft.com/office/drawing/2014/main" id="{8854772B-9C8F-4037-89E0-3A45208AB3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819" y="1576408"/>
            <a:ext cx="8188361"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2963" name="Rectangle 3">
            <a:extLst>
              <a:ext uri="{FF2B5EF4-FFF2-40B4-BE49-F238E27FC236}">
                <a16:creationId xmlns:a16="http://schemas.microsoft.com/office/drawing/2014/main" id="{1FACBAEA-8A8E-4D5E-A711-6A1DB6365085}"/>
              </a:ext>
            </a:extLst>
          </p:cNvPr>
          <p:cNvSpPr>
            <a:spLocks noGrp="1" noChangeArrowheads="1"/>
          </p:cNvSpPr>
          <p:nvPr>
            <p:ph idx="1"/>
          </p:nvPr>
        </p:nvSpPr>
        <p:spPr>
          <a:xfrm>
            <a:off x="836799" y="2222287"/>
            <a:ext cx="7475214" cy="3636511"/>
          </a:xfrm>
          <a:effectLst/>
        </p:spPr>
        <p:txBody>
          <a:bodyPr>
            <a:normAutofit/>
          </a:bodyPr>
          <a:lstStyle/>
          <a:p>
            <a:pPr marL="1035050" lvl="1" indent="-577850"/>
            <a:r>
              <a:rPr lang="en-US" altLang="en-KE" b="1" u="sng"/>
              <a:t>Duration:</a:t>
            </a:r>
          </a:p>
          <a:p>
            <a:pPr marL="1409700" lvl="2" indent="-495300"/>
            <a:r>
              <a:rPr lang="en-US" altLang="en-KE" b="1"/>
              <a:t>Normally policies are issued for the duration of twelve months. </a:t>
            </a:r>
          </a:p>
          <a:p>
            <a:pPr marL="1409700" lvl="2" indent="-495300"/>
            <a:r>
              <a:rPr lang="en-US" altLang="en-KE" b="1"/>
              <a:t>Extended coverage on project policies.</a:t>
            </a:r>
          </a:p>
          <a:p>
            <a:pPr marL="1409700" lvl="2" indent="-495300"/>
            <a:r>
              <a:rPr lang="en-US" altLang="en-KE" b="1" u="sng"/>
              <a:t>MARINE POLICY :</a:t>
            </a:r>
            <a:r>
              <a:rPr lang="en-US" altLang="en-KE" b="1"/>
              <a:t> The membership under this document shall be for the period of _________ months. However, the benefits under this document, except Surplus if any, shall cease on the arrival of goods at destination. </a:t>
            </a:r>
          </a:p>
          <a:p>
            <a:pPr marL="1035050" lvl="1" indent="-577850">
              <a:buFont typeface="Wingdings" panose="05000000000000000000" pitchFamily="2" charset="2"/>
              <a:buNone/>
            </a:pPr>
            <a:endParaRPr lang="en-US" altLang="en-KE" b="1"/>
          </a:p>
        </p:txBody>
      </p:sp>
      <p:pic>
        <p:nvPicPr>
          <p:cNvPr id="6" name="Picture 5" descr="A picture containing clipart&#10;&#10;Description automatically generated">
            <a:extLst>
              <a:ext uri="{FF2B5EF4-FFF2-40B4-BE49-F238E27FC236}">
                <a16:creationId xmlns:a16="http://schemas.microsoft.com/office/drawing/2014/main" id="{A22A5772-01AA-4D30-A0F0-022DADC3C92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140120" y="6460230"/>
            <a:ext cx="1003880" cy="397770"/>
          </a:xfrm>
          <a:prstGeom prst="rect">
            <a:avLst/>
          </a:prstGeom>
        </p:spPr>
      </p:pic>
    </p:spTree>
  </p:cSld>
  <p:clrMapOvr>
    <a:overrideClrMapping bg1="lt1" tx1="dk1" bg2="lt2" tx2="dk2" accent1="accent1" accent2="accent2" accent3="accent3" accent4="accent4" accent5="accent5" accent6="accent6" hlink="hlink" folHlink="folHlink"/>
  </p:clrMapOvr>
  <p:transition spd="slow">
    <p:pull dir="r"/>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F1E0D4A3-ECB8-4689-ABDB-9CE848CE83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986" name="Rectangle 2">
            <a:extLst>
              <a:ext uri="{FF2B5EF4-FFF2-40B4-BE49-F238E27FC236}">
                <a16:creationId xmlns:a16="http://schemas.microsoft.com/office/drawing/2014/main" id="{E974329E-85D8-473E-8804-7D8C6CB6CD13}"/>
              </a:ext>
            </a:extLst>
          </p:cNvPr>
          <p:cNvSpPr>
            <a:spLocks noGrp="1" noRot="1" noChangeArrowheads="1"/>
          </p:cNvSpPr>
          <p:nvPr>
            <p:ph type="title"/>
          </p:nvPr>
        </p:nvSpPr>
        <p:spPr>
          <a:xfrm>
            <a:off x="607500" y="447188"/>
            <a:ext cx="7928998" cy="970450"/>
          </a:xfrm>
          <a:effectLst/>
        </p:spPr>
        <p:txBody>
          <a:bodyPr anchor="ctr">
            <a:normAutofit/>
          </a:bodyPr>
          <a:lstStyle/>
          <a:p>
            <a:pPr algn="ctr"/>
            <a:r>
              <a:rPr lang="en-GB" altLang="en-KE" sz="2400">
                <a:solidFill>
                  <a:schemeClr val="tx1"/>
                </a:solidFill>
              </a:rPr>
              <a:t>Takaful Policy Document / Participants’ Membership Document</a:t>
            </a:r>
            <a:r>
              <a:rPr lang="en-US" altLang="en-KE" sz="2400">
                <a:solidFill>
                  <a:schemeClr val="tx1"/>
                </a:solidFill>
              </a:rPr>
              <a:t> </a:t>
            </a:r>
          </a:p>
        </p:txBody>
      </p:sp>
      <p:sp>
        <p:nvSpPr>
          <p:cNvPr id="74" name="Freeform: Shape 73">
            <a:extLst>
              <a:ext uri="{FF2B5EF4-FFF2-40B4-BE49-F238E27FC236}">
                <a16:creationId xmlns:a16="http://schemas.microsoft.com/office/drawing/2014/main" id="{8854772B-9C8F-4037-89E0-3A45208AB3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819" y="1576408"/>
            <a:ext cx="8188361"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3987" name="Rectangle 3">
            <a:extLst>
              <a:ext uri="{FF2B5EF4-FFF2-40B4-BE49-F238E27FC236}">
                <a16:creationId xmlns:a16="http://schemas.microsoft.com/office/drawing/2014/main" id="{35B65C7F-36E7-43D0-A9E4-DC0387C652F8}"/>
              </a:ext>
            </a:extLst>
          </p:cNvPr>
          <p:cNvSpPr>
            <a:spLocks noGrp="1" noChangeArrowheads="1"/>
          </p:cNvSpPr>
          <p:nvPr>
            <p:ph idx="1"/>
          </p:nvPr>
        </p:nvSpPr>
        <p:spPr>
          <a:xfrm>
            <a:off x="836799" y="2222287"/>
            <a:ext cx="7475214" cy="3636511"/>
          </a:xfrm>
          <a:effectLst/>
        </p:spPr>
        <p:txBody>
          <a:bodyPr>
            <a:normAutofit/>
          </a:bodyPr>
          <a:lstStyle/>
          <a:p>
            <a:pPr marL="1035050" lvl="1" indent="-577850"/>
            <a:r>
              <a:rPr lang="en-US" altLang="en-KE" b="1" u="sng"/>
              <a:t>Cancellation Clause:</a:t>
            </a:r>
          </a:p>
          <a:p>
            <a:pPr marL="1035050" lvl="1" indent="-577850"/>
            <a:r>
              <a:rPr lang="en-US" altLang="en-KE" b="1"/>
              <a:t>This Policy may at any time be terminated at the option of the Company, on 14 days' notice to that effect being given to the Participant at his last known address. In that case, the Participant shall be </a:t>
            </a:r>
            <a:r>
              <a:rPr lang="en-US" altLang="en-KE" b="1" u="sng"/>
              <a:t>GIVEN</a:t>
            </a:r>
            <a:r>
              <a:rPr lang="en-US" altLang="en-KE" b="1"/>
              <a:t> </a:t>
            </a:r>
            <a:r>
              <a:rPr lang="en-US" altLang="en-KE" b="1" u="sng"/>
              <a:t>an amount equivalent</a:t>
            </a:r>
            <a:r>
              <a:rPr lang="en-US" altLang="en-KE" b="1"/>
              <a:t> to a ratable proportion of the contribution for the unexpired Period of Policy from the date of such cancellation. This Policy my also be terminated at any time at the request of the Participant, in which case the Participant will be </a:t>
            </a:r>
            <a:r>
              <a:rPr lang="en-US" altLang="en-KE" b="1" u="sng"/>
              <a:t>PAID an amount equivalent</a:t>
            </a:r>
            <a:r>
              <a:rPr lang="en-US" altLang="en-KE" b="1"/>
              <a:t> to the actual contribution made initially by him/her, less the amount worked as per the following scale applicable to the period during which the policy has been in force:</a:t>
            </a:r>
          </a:p>
        </p:txBody>
      </p:sp>
      <p:pic>
        <p:nvPicPr>
          <p:cNvPr id="6" name="Picture 5" descr="A picture containing clipart&#10;&#10;Description automatically generated">
            <a:extLst>
              <a:ext uri="{FF2B5EF4-FFF2-40B4-BE49-F238E27FC236}">
                <a16:creationId xmlns:a16="http://schemas.microsoft.com/office/drawing/2014/main" id="{D04FA88E-5CBB-4448-BCF7-79A4D715D81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140120" y="6460230"/>
            <a:ext cx="1003880" cy="397770"/>
          </a:xfrm>
          <a:prstGeom prst="rect">
            <a:avLst/>
          </a:prstGeom>
        </p:spPr>
      </p:pic>
    </p:spTree>
  </p:cSld>
  <p:clrMapOvr>
    <a:overrideClrMapping bg1="lt1" tx1="dk1" bg2="lt2" tx2="dk2" accent1="accent1" accent2="accent2" accent3="accent3" accent4="accent4" accent5="accent5" accent6="accent6" hlink="hlink" folHlink="folHlink"/>
  </p:clrMapOvr>
  <p:transition spd="slow">
    <p:pull dir="r"/>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F1E0D4A3-ECB8-4689-ABDB-9CE848CE83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010" name="Rectangle 2">
            <a:extLst>
              <a:ext uri="{FF2B5EF4-FFF2-40B4-BE49-F238E27FC236}">
                <a16:creationId xmlns:a16="http://schemas.microsoft.com/office/drawing/2014/main" id="{606CE7B9-EA1A-4DE7-BCD4-8B57260D2B4D}"/>
              </a:ext>
            </a:extLst>
          </p:cNvPr>
          <p:cNvSpPr>
            <a:spLocks noGrp="1" noRot="1" noChangeArrowheads="1"/>
          </p:cNvSpPr>
          <p:nvPr>
            <p:ph type="title"/>
          </p:nvPr>
        </p:nvSpPr>
        <p:spPr>
          <a:xfrm>
            <a:off x="607500" y="447188"/>
            <a:ext cx="7928998" cy="970450"/>
          </a:xfrm>
          <a:effectLst/>
        </p:spPr>
        <p:txBody>
          <a:bodyPr anchor="ctr">
            <a:normAutofit/>
          </a:bodyPr>
          <a:lstStyle/>
          <a:p>
            <a:pPr algn="ctr"/>
            <a:r>
              <a:rPr lang="en-GB" altLang="en-KE" sz="2400">
                <a:solidFill>
                  <a:schemeClr val="tx1"/>
                </a:solidFill>
              </a:rPr>
              <a:t>Takaful Policy Document / Participants’ Membership Document</a:t>
            </a:r>
            <a:r>
              <a:rPr lang="en-US" altLang="en-KE" sz="2400">
                <a:solidFill>
                  <a:schemeClr val="tx1"/>
                </a:solidFill>
              </a:rPr>
              <a:t> </a:t>
            </a:r>
          </a:p>
        </p:txBody>
      </p:sp>
      <p:sp>
        <p:nvSpPr>
          <p:cNvPr id="74" name="Freeform: Shape 73">
            <a:extLst>
              <a:ext uri="{FF2B5EF4-FFF2-40B4-BE49-F238E27FC236}">
                <a16:creationId xmlns:a16="http://schemas.microsoft.com/office/drawing/2014/main" id="{8854772B-9C8F-4037-89E0-3A45208AB3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819" y="1576408"/>
            <a:ext cx="8188361"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5011" name="Rectangle 3">
            <a:extLst>
              <a:ext uri="{FF2B5EF4-FFF2-40B4-BE49-F238E27FC236}">
                <a16:creationId xmlns:a16="http://schemas.microsoft.com/office/drawing/2014/main" id="{8E45BDAC-4C69-4E3C-8578-B06A046F9ACC}"/>
              </a:ext>
            </a:extLst>
          </p:cNvPr>
          <p:cNvSpPr>
            <a:spLocks noGrp="1" noChangeArrowheads="1"/>
          </p:cNvSpPr>
          <p:nvPr>
            <p:ph idx="1"/>
          </p:nvPr>
        </p:nvSpPr>
        <p:spPr>
          <a:xfrm>
            <a:off x="836799" y="2222287"/>
            <a:ext cx="7475214" cy="3636511"/>
          </a:xfrm>
          <a:effectLst/>
        </p:spPr>
        <p:txBody>
          <a:bodyPr>
            <a:normAutofit/>
          </a:bodyPr>
          <a:lstStyle/>
          <a:p>
            <a:pPr marL="1035050" lvl="1" indent="-577850"/>
            <a:r>
              <a:rPr lang="en-US" altLang="en-KE" b="1" u="sng"/>
              <a:t>TAKAFUL OPERATOR'S FEE</a:t>
            </a:r>
          </a:p>
          <a:p>
            <a:pPr marL="1035050" lvl="1" indent="-577850"/>
            <a:r>
              <a:rPr lang="en-US" altLang="en-KE" b="1"/>
              <a:t>The Company shall deduct Takaful Operator's fee out of the Contribution received under this Policy. Such fee shall be based on the Wakala principle since the Company hereby acts as a Wakeel on behalf of the Fund.</a:t>
            </a:r>
          </a:p>
          <a:p>
            <a:pPr marL="1035050" lvl="1" indent="-577850"/>
            <a:r>
              <a:rPr lang="en-US" altLang="en-KE" b="1" u="sng"/>
              <a:t>INVESTMENT MANAGEMENT SHARE</a:t>
            </a:r>
          </a:p>
          <a:p>
            <a:pPr marL="1035050" lvl="1" indent="-577850"/>
            <a:r>
              <a:rPr lang="en-US" altLang="en-KE" b="1"/>
              <a:t>The Company shall act as a Mudarib for the purpose of managing the investment of the Participant's Contribution. As such, the Company stands entitled to a share in the investment income thereof as Mudarib.</a:t>
            </a:r>
          </a:p>
        </p:txBody>
      </p:sp>
      <p:pic>
        <p:nvPicPr>
          <p:cNvPr id="4" name="Picture 3" descr="A picture containing clipart&#10;&#10;Description automatically generated">
            <a:extLst>
              <a:ext uri="{FF2B5EF4-FFF2-40B4-BE49-F238E27FC236}">
                <a16:creationId xmlns:a16="http://schemas.microsoft.com/office/drawing/2014/main" id="{7F226BF3-AAFB-41A1-9E2C-BECA16A544B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140120" y="6460230"/>
            <a:ext cx="1003880" cy="397770"/>
          </a:xfrm>
          <a:prstGeom prst="rect">
            <a:avLst/>
          </a:prstGeom>
        </p:spPr>
      </p:pic>
    </p:spTree>
  </p:cSld>
  <p:clrMapOvr>
    <a:overrideClrMapping bg1="lt1" tx1="dk1" bg2="lt2" tx2="dk2" accent1="accent1" accent2="accent2" accent3="accent3" accent4="accent4" accent5="accent5" accent6="accent6" hlink="hlink" folHlink="folHlink"/>
  </p:clrMapOvr>
  <p:transition spd="slow">
    <p:pull dir="r"/>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F1E0D4A3-ECB8-4689-ABDB-9CE848CE83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034" name="Rectangle 2">
            <a:extLst>
              <a:ext uri="{FF2B5EF4-FFF2-40B4-BE49-F238E27FC236}">
                <a16:creationId xmlns:a16="http://schemas.microsoft.com/office/drawing/2014/main" id="{37B42961-0C0D-4DD1-B698-13C8855BAD2C}"/>
              </a:ext>
            </a:extLst>
          </p:cNvPr>
          <p:cNvSpPr>
            <a:spLocks noGrp="1" noRot="1" noChangeArrowheads="1"/>
          </p:cNvSpPr>
          <p:nvPr>
            <p:ph type="title"/>
          </p:nvPr>
        </p:nvSpPr>
        <p:spPr>
          <a:xfrm>
            <a:off x="607500" y="447188"/>
            <a:ext cx="7928998" cy="970450"/>
          </a:xfrm>
          <a:effectLst/>
        </p:spPr>
        <p:txBody>
          <a:bodyPr anchor="ctr">
            <a:normAutofit/>
          </a:bodyPr>
          <a:lstStyle/>
          <a:p>
            <a:pPr algn="ctr"/>
            <a:r>
              <a:rPr lang="en-GB" altLang="en-KE" sz="2400">
                <a:solidFill>
                  <a:schemeClr val="tx1"/>
                </a:solidFill>
              </a:rPr>
              <a:t>Takaful Policy Document / Participants’ Membership Document</a:t>
            </a:r>
            <a:r>
              <a:rPr lang="en-US" altLang="en-KE" sz="2400">
                <a:solidFill>
                  <a:schemeClr val="tx1"/>
                </a:solidFill>
              </a:rPr>
              <a:t> </a:t>
            </a:r>
          </a:p>
        </p:txBody>
      </p:sp>
      <p:sp>
        <p:nvSpPr>
          <p:cNvPr id="74" name="Freeform: Shape 73">
            <a:extLst>
              <a:ext uri="{FF2B5EF4-FFF2-40B4-BE49-F238E27FC236}">
                <a16:creationId xmlns:a16="http://schemas.microsoft.com/office/drawing/2014/main" id="{8854772B-9C8F-4037-89E0-3A45208AB3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819" y="1576408"/>
            <a:ext cx="8188361"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6035" name="Rectangle 3">
            <a:extLst>
              <a:ext uri="{FF2B5EF4-FFF2-40B4-BE49-F238E27FC236}">
                <a16:creationId xmlns:a16="http://schemas.microsoft.com/office/drawing/2014/main" id="{EE8C8930-7717-447E-843D-DF9B2FEA36EE}"/>
              </a:ext>
            </a:extLst>
          </p:cNvPr>
          <p:cNvSpPr>
            <a:spLocks noGrp="1" noChangeArrowheads="1"/>
          </p:cNvSpPr>
          <p:nvPr>
            <p:ph idx="1"/>
          </p:nvPr>
        </p:nvSpPr>
        <p:spPr>
          <a:xfrm>
            <a:off x="836799" y="2222287"/>
            <a:ext cx="7475214" cy="3636511"/>
          </a:xfrm>
          <a:effectLst/>
        </p:spPr>
        <p:txBody>
          <a:bodyPr>
            <a:normAutofit/>
          </a:bodyPr>
          <a:lstStyle/>
          <a:p>
            <a:pPr marL="1035050" lvl="1" indent="-577850"/>
            <a:r>
              <a:rPr lang="en-US" altLang="en-KE" b="1" u="sng"/>
              <a:t>SURPLUS DISTRIBUTION</a:t>
            </a:r>
          </a:p>
          <a:p>
            <a:pPr marL="1035050" lvl="1" indent="-577850"/>
            <a:r>
              <a:rPr lang="en-US" altLang="en-KE" b="1"/>
              <a:t>If, at the end of the period of Policy stated in the Schedule, there is a surplus in the General Takaful Fund, the same shall be distributed among the Participants. Provided that, in case the Participant has made any claim or received any benefits under this Policy, that claimed amount shall be deducted from the net amount worked out as due to the Participant.</a:t>
            </a:r>
            <a:r>
              <a:rPr lang="en-US" altLang="en-KE"/>
              <a:t> </a:t>
            </a:r>
          </a:p>
        </p:txBody>
      </p:sp>
      <p:pic>
        <p:nvPicPr>
          <p:cNvPr id="4" name="Picture 3" descr="A picture containing clipart&#10;&#10;Description automatically generated">
            <a:extLst>
              <a:ext uri="{FF2B5EF4-FFF2-40B4-BE49-F238E27FC236}">
                <a16:creationId xmlns:a16="http://schemas.microsoft.com/office/drawing/2014/main" id="{6475F95C-6E46-4B3D-AAD0-34ED603FF09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140120" y="6460230"/>
            <a:ext cx="1003880" cy="397770"/>
          </a:xfrm>
          <a:prstGeom prst="rect">
            <a:avLst/>
          </a:prstGeom>
        </p:spPr>
      </p:pic>
    </p:spTree>
  </p:cSld>
  <p:clrMapOvr>
    <a:overrideClrMapping bg1="lt1" tx1="dk1" bg2="lt2" tx2="dk2" accent1="accent1" accent2="accent2" accent3="accent3" accent4="accent4" accent5="accent5" accent6="accent6" hlink="hlink" folHlink="folHlink"/>
  </p:clrMapOvr>
  <p:transition spd="slow">
    <p:pull dir="r"/>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F1E0D4A3-ECB8-4689-ABDB-9CE848CE83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482" name="Rectangle 2">
            <a:extLst>
              <a:ext uri="{FF2B5EF4-FFF2-40B4-BE49-F238E27FC236}">
                <a16:creationId xmlns:a16="http://schemas.microsoft.com/office/drawing/2014/main" id="{E0060C81-B66D-42A3-B448-93EAB3B9F428}"/>
              </a:ext>
            </a:extLst>
          </p:cNvPr>
          <p:cNvSpPr>
            <a:spLocks noGrp="1" noRot="1" noChangeArrowheads="1"/>
          </p:cNvSpPr>
          <p:nvPr>
            <p:ph type="title"/>
          </p:nvPr>
        </p:nvSpPr>
        <p:spPr>
          <a:xfrm>
            <a:off x="607500" y="447188"/>
            <a:ext cx="7928998" cy="970450"/>
          </a:xfrm>
          <a:effectLst/>
        </p:spPr>
        <p:txBody>
          <a:bodyPr anchor="ctr">
            <a:normAutofit/>
          </a:bodyPr>
          <a:lstStyle/>
          <a:p>
            <a:pPr algn="ctr"/>
            <a:r>
              <a:rPr lang="en-US" altLang="en-KE" sz="2400" dirty="0" err="1">
                <a:solidFill>
                  <a:schemeClr val="tx1"/>
                </a:solidFill>
              </a:rPr>
              <a:t>ReTakaful</a:t>
            </a:r>
            <a:endParaRPr lang="en-US" altLang="en-KE" sz="2400" dirty="0">
              <a:solidFill>
                <a:schemeClr val="tx1"/>
              </a:solidFill>
            </a:endParaRPr>
          </a:p>
        </p:txBody>
      </p:sp>
      <p:sp>
        <p:nvSpPr>
          <p:cNvPr id="74" name="Freeform: Shape 73">
            <a:extLst>
              <a:ext uri="{FF2B5EF4-FFF2-40B4-BE49-F238E27FC236}">
                <a16:creationId xmlns:a16="http://schemas.microsoft.com/office/drawing/2014/main" id="{8854772B-9C8F-4037-89E0-3A45208AB3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819" y="1576408"/>
            <a:ext cx="8188361"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2483" name="Rectangle 3">
            <a:extLst>
              <a:ext uri="{FF2B5EF4-FFF2-40B4-BE49-F238E27FC236}">
                <a16:creationId xmlns:a16="http://schemas.microsoft.com/office/drawing/2014/main" id="{60AC01BB-A914-4004-BFF7-BB9D1BA71C93}"/>
              </a:ext>
            </a:extLst>
          </p:cNvPr>
          <p:cNvSpPr>
            <a:spLocks noGrp="1" noChangeArrowheads="1"/>
          </p:cNvSpPr>
          <p:nvPr>
            <p:ph idx="1"/>
          </p:nvPr>
        </p:nvSpPr>
        <p:spPr>
          <a:xfrm>
            <a:off x="836799" y="1981200"/>
            <a:ext cx="7475214" cy="4479029"/>
          </a:xfrm>
          <a:effectLst/>
        </p:spPr>
        <p:txBody>
          <a:bodyPr>
            <a:normAutofit fontScale="92500" lnSpcReduction="20000"/>
          </a:bodyPr>
          <a:lstStyle/>
          <a:p>
            <a:pPr>
              <a:lnSpc>
                <a:spcPct val="90000"/>
              </a:lnSpc>
            </a:pPr>
            <a:r>
              <a:rPr lang="en-US" altLang="en-KE" sz="1400" b="1" dirty="0"/>
              <a:t>Currently few </a:t>
            </a:r>
            <a:r>
              <a:rPr lang="en-US" altLang="en-KE" sz="1400" b="1" dirty="0" err="1"/>
              <a:t>ReTakaful</a:t>
            </a:r>
            <a:r>
              <a:rPr lang="en-US" altLang="en-KE" sz="1400" b="1" dirty="0"/>
              <a:t> companies worldwide offering a relatively small capacity:</a:t>
            </a:r>
          </a:p>
          <a:p>
            <a:pPr lvl="1">
              <a:lnSpc>
                <a:spcPct val="90000"/>
              </a:lnSpc>
            </a:pPr>
            <a:r>
              <a:rPr lang="en-US" altLang="en-KE" sz="1400" b="1" dirty="0"/>
              <a:t>Sudan (1979) National Reinsurance. </a:t>
            </a:r>
          </a:p>
          <a:p>
            <a:pPr lvl="1">
              <a:lnSpc>
                <a:spcPct val="90000"/>
              </a:lnSpc>
            </a:pPr>
            <a:r>
              <a:rPr lang="en-US" altLang="en-KE" sz="1400" b="1" dirty="0"/>
              <a:t>Sudan (1983) </a:t>
            </a:r>
            <a:r>
              <a:rPr lang="en-US" altLang="en-KE" sz="1400" b="1" dirty="0" err="1"/>
              <a:t>Sheikhan</a:t>
            </a:r>
            <a:r>
              <a:rPr lang="en-US" altLang="en-KE" sz="1400" b="1" dirty="0"/>
              <a:t> Takaful Company. </a:t>
            </a:r>
            <a:r>
              <a:rPr lang="en-US" altLang="en-KE" sz="1400" b="1" dirty="0" smtClean="0"/>
              <a:t> </a:t>
            </a:r>
            <a:endParaRPr lang="en-US" altLang="en-KE" sz="1400" b="1" dirty="0"/>
          </a:p>
          <a:p>
            <a:pPr lvl="1">
              <a:lnSpc>
                <a:spcPct val="90000"/>
              </a:lnSpc>
            </a:pPr>
            <a:r>
              <a:rPr lang="en-US" altLang="en-KE" sz="1400" b="1" dirty="0" smtClean="0"/>
              <a:t>Tunis Retakaful</a:t>
            </a:r>
          </a:p>
          <a:p>
            <a:pPr lvl="1">
              <a:lnSpc>
                <a:spcPct val="90000"/>
              </a:lnSpc>
            </a:pPr>
            <a:r>
              <a:rPr lang="en-US" altLang="en-KE" sz="1400" b="1" dirty="0" smtClean="0"/>
              <a:t>Lloyds </a:t>
            </a:r>
            <a:r>
              <a:rPr lang="en-US" altLang="en-KE" sz="1400" b="1" dirty="0"/>
              <a:t>of London </a:t>
            </a:r>
            <a:r>
              <a:rPr lang="en-US" altLang="en-KE" sz="1400" b="1" dirty="0" smtClean="0"/>
              <a:t>has a </a:t>
            </a:r>
            <a:r>
              <a:rPr lang="en-US" altLang="en-KE" sz="1400" b="1" dirty="0" err="1"/>
              <a:t>ReTakaful</a:t>
            </a:r>
            <a:r>
              <a:rPr lang="en-US" altLang="en-KE" sz="1400" b="1" dirty="0"/>
              <a:t> </a:t>
            </a:r>
            <a:r>
              <a:rPr lang="en-US" altLang="en-KE" sz="1400" b="1" dirty="0" smtClean="0"/>
              <a:t>Syndicate.</a:t>
            </a:r>
            <a:endParaRPr lang="en-US" altLang="en-KE" sz="1400" b="1" dirty="0"/>
          </a:p>
          <a:p>
            <a:pPr lvl="1">
              <a:lnSpc>
                <a:spcPct val="90000"/>
              </a:lnSpc>
            </a:pPr>
            <a:r>
              <a:rPr lang="en-US" altLang="en-KE" sz="1400" b="1" dirty="0" err="1"/>
              <a:t>SwissRe</a:t>
            </a:r>
            <a:r>
              <a:rPr lang="en-US" altLang="en-KE" sz="1400" b="1" dirty="0"/>
              <a:t> has formed a separate </a:t>
            </a:r>
            <a:r>
              <a:rPr lang="en-US" altLang="en-KE" sz="1400" b="1" dirty="0" err="1"/>
              <a:t>ReTakaful</a:t>
            </a:r>
            <a:r>
              <a:rPr lang="en-US" altLang="en-KE" sz="1400" b="1" dirty="0"/>
              <a:t> Pool</a:t>
            </a:r>
          </a:p>
          <a:p>
            <a:pPr lvl="1">
              <a:lnSpc>
                <a:spcPct val="90000"/>
              </a:lnSpc>
            </a:pPr>
            <a:r>
              <a:rPr lang="en-US" altLang="en-KE" sz="1400" b="1" dirty="0" err="1"/>
              <a:t>MunichRe</a:t>
            </a:r>
            <a:r>
              <a:rPr lang="en-US" altLang="en-KE" sz="1400" b="1" dirty="0"/>
              <a:t> </a:t>
            </a:r>
            <a:r>
              <a:rPr lang="en-US" altLang="en-KE" sz="1400" b="1" dirty="0" err="1" smtClean="0"/>
              <a:t>ReTakaful</a:t>
            </a:r>
            <a:r>
              <a:rPr lang="en-US" altLang="en-KE" sz="1400" b="1" dirty="0" smtClean="0"/>
              <a:t> Pool</a:t>
            </a:r>
          </a:p>
          <a:p>
            <a:pPr lvl="1">
              <a:lnSpc>
                <a:spcPct val="90000"/>
              </a:lnSpc>
            </a:pPr>
            <a:r>
              <a:rPr lang="en-US" altLang="en-KE" sz="1400" b="1" dirty="0" smtClean="0"/>
              <a:t>Hannover Retakaful</a:t>
            </a:r>
          </a:p>
          <a:p>
            <a:pPr lvl="1">
              <a:lnSpc>
                <a:spcPct val="90000"/>
              </a:lnSpc>
            </a:pPr>
            <a:r>
              <a:rPr lang="en-US" altLang="en-KE" sz="1400" b="1" dirty="0" smtClean="0"/>
              <a:t>Labuan Retakaful</a:t>
            </a:r>
          </a:p>
          <a:p>
            <a:pPr lvl="1">
              <a:lnSpc>
                <a:spcPct val="90000"/>
              </a:lnSpc>
            </a:pPr>
            <a:r>
              <a:rPr lang="en-US" altLang="en-KE" sz="1400" b="1" dirty="0" smtClean="0"/>
              <a:t>Saudi Re</a:t>
            </a:r>
          </a:p>
          <a:p>
            <a:pPr lvl="1">
              <a:lnSpc>
                <a:spcPct val="90000"/>
              </a:lnSpc>
            </a:pPr>
            <a:r>
              <a:rPr lang="en-US" sz="1400" b="1" dirty="0"/>
              <a:t>RGA Global Reinsurance Company </a:t>
            </a:r>
            <a:r>
              <a:rPr lang="en-US" sz="1400" b="1" dirty="0" smtClean="0"/>
              <a:t>Ltd</a:t>
            </a:r>
          </a:p>
          <a:p>
            <a:pPr lvl="1">
              <a:lnSpc>
                <a:spcPct val="90000"/>
              </a:lnSpc>
            </a:pPr>
            <a:r>
              <a:rPr lang="en-US" altLang="en-KE" sz="1400" b="1" dirty="0" smtClean="0"/>
              <a:t>MNRB Retakaful </a:t>
            </a:r>
            <a:r>
              <a:rPr lang="en-US" altLang="en-KE" sz="1400" b="1" dirty="0" err="1" smtClean="0"/>
              <a:t>Berhad</a:t>
            </a:r>
            <a:endParaRPr lang="en-US" altLang="en-KE" sz="1400" b="1" dirty="0" smtClean="0"/>
          </a:p>
          <a:p>
            <a:pPr lvl="1">
              <a:lnSpc>
                <a:spcPct val="90000"/>
              </a:lnSpc>
            </a:pPr>
            <a:r>
              <a:rPr lang="en-US" altLang="en-KE" sz="1400" b="1" dirty="0" smtClean="0"/>
              <a:t>Malaysian Retakaful</a:t>
            </a:r>
            <a:endParaRPr lang="en-US" altLang="en-KE" sz="1400" b="1" dirty="0"/>
          </a:p>
          <a:p>
            <a:pPr lvl="1">
              <a:lnSpc>
                <a:spcPct val="90000"/>
              </a:lnSpc>
            </a:pPr>
            <a:r>
              <a:rPr lang="en-US" altLang="en-KE" sz="1400" b="1" dirty="0" smtClean="0"/>
              <a:t>Kenya Retakaful</a:t>
            </a:r>
          </a:p>
          <a:p>
            <a:pPr lvl="1">
              <a:lnSpc>
                <a:spcPct val="90000"/>
              </a:lnSpc>
            </a:pPr>
            <a:r>
              <a:rPr lang="en-US" altLang="en-KE" sz="1400" b="1" dirty="0" smtClean="0"/>
              <a:t>Africa Retakaful</a:t>
            </a:r>
          </a:p>
          <a:p>
            <a:pPr lvl="1">
              <a:lnSpc>
                <a:spcPct val="90000"/>
              </a:lnSpc>
            </a:pPr>
            <a:r>
              <a:rPr lang="en-US" altLang="en-KE" sz="1400" b="1" dirty="0" smtClean="0"/>
              <a:t>Zep Re Retakaful</a:t>
            </a:r>
          </a:p>
          <a:p>
            <a:pPr lvl="1">
              <a:lnSpc>
                <a:spcPct val="90000"/>
              </a:lnSpc>
            </a:pPr>
            <a:r>
              <a:rPr lang="en-US" altLang="en-KE" sz="1400" b="1" dirty="0" err="1" smtClean="0"/>
              <a:t>Ethio</a:t>
            </a:r>
            <a:r>
              <a:rPr lang="en-US" altLang="en-KE" sz="1400" b="1" dirty="0" smtClean="0"/>
              <a:t> Retakaful</a:t>
            </a:r>
          </a:p>
          <a:p>
            <a:pPr lvl="1">
              <a:lnSpc>
                <a:spcPct val="90000"/>
              </a:lnSpc>
            </a:pPr>
            <a:endParaRPr lang="en-US" altLang="en-KE" sz="1400" b="1" dirty="0"/>
          </a:p>
        </p:txBody>
      </p:sp>
      <p:pic>
        <p:nvPicPr>
          <p:cNvPr id="6" name="Picture 5" descr="A picture containing clipart&#10;&#10;Description automatically generated">
            <a:extLst>
              <a:ext uri="{FF2B5EF4-FFF2-40B4-BE49-F238E27FC236}">
                <a16:creationId xmlns:a16="http://schemas.microsoft.com/office/drawing/2014/main" id="{3E5B9B02-159B-48D0-866E-735D6861C38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140120" y="6460230"/>
            <a:ext cx="1003880" cy="397770"/>
          </a:xfrm>
          <a:prstGeom prst="rect">
            <a:avLst/>
          </a:prstGeom>
        </p:spPr>
      </p:pic>
    </p:spTree>
  </p:cSld>
  <p:clrMapOvr>
    <a:masterClrMapping/>
  </p:clrMapOvr>
  <p:transition spd="slow">
    <p:pull dir="ru"/>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B2B82547-2424-4E7A-A98B-75206EE730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23">
            <a:extLst>
              <a:ext uri="{FF2B5EF4-FFF2-40B4-BE49-F238E27FC236}">
                <a16:creationId xmlns:a16="http://schemas.microsoft.com/office/drawing/2014/main" id="{5109BC2F-9616-4D7D-9E98-57898009A8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7753"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492546" name="Rectangle 2">
            <a:extLst>
              <a:ext uri="{FF2B5EF4-FFF2-40B4-BE49-F238E27FC236}">
                <a16:creationId xmlns:a16="http://schemas.microsoft.com/office/drawing/2014/main" id="{8EBF2583-8F0C-4641-98AE-9E805A148754}"/>
              </a:ext>
            </a:extLst>
          </p:cNvPr>
          <p:cNvSpPr>
            <a:spLocks noGrp="1" noRot="1" noChangeArrowheads="1"/>
          </p:cNvSpPr>
          <p:nvPr>
            <p:ph type="title"/>
          </p:nvPr>
        </p:nvSpPr>
        <p:spPr>
          <a:xfrm>
            <a:off x="481315" y="1687286"/>
            <a:ext cx="2452097" cy="3978017"/>
          </a:xfrm>
        </p:spPr>
        <p:txBody>
          <a:bodyPr anchor="t">
            <a:normAutofit/>
          </a:bodyPr>
          <a:lstStyle/>
          <a:p>
            <a:r>
              <a:rPr lang="en-US" altLang="en-KE" sz="3500"/>
              <a:t>Insurance Defined</a:t>
            </a:r>
          </a:p>
        </p:txBody>
      </p:sp>
      <p:graphicFrame>
        <p:nvGraphicFramePr>
          <p:cNvPr id="492549" name="Rectangle 3">
            <a:extLst>
              <a:ext uri="{FF2B5EF4-FFF2-40B4-BE49-F238E27FC236}">
                <a16:creationId xmlns:a16="http://schemas.microsoft.com/office/drawing/2014/main" id="{CEA142CA-0E6C-4022-A01F-9B67D7BFC561}"/>
              </a:ext>
            </a:extLst>
          </p:cNvPr>
          <p:cNvGraphicFramePr>
            <a:graphicFrameLocks noGrp="1"/>
          </p:cNvGraphicFramePr>
          <p:nvPr>
            <p:ph idx="1"/>
            <p:extLst>
              <p:ext uri="{D42A27DB-BD31-4B8C-83A1-F6EECF244321}">
                <p14:modId xmlns:p14="http://schemas.microsoft.com/office/powerpoint/2010/main" val="1588468014"/>
              </p:ext>
            </p:extLst>
          </p:nvPr>
        </p:nvGraphicFramePr>
        <p:xfrm>
          <a:off x="4131614" y="965200"/>
          <a:ext cx="4859985" cy="528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picture containing clipart&#10;&#10;Description automatically generated">
            <a:extLst>
              <a:ext uri="{FF2B5EF4-FFF2-40B4-BE49-F238E27FC236}">
                <a16:creationId xmlns:a16="http://schemas.microsoft.com/office/drawing/2014/main" id="{59680265-70F5-4893-883B-306FA104125A}"/>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140120" y="6460230"/>
            <a:ext cx="1003880" cy="397770"/>
          </a:xfrm>
          <a:prstGeom prst="rect">
            <a:avLst/>
          </a:prstGeom>
        </p:spPr>
      </p:pic>
    </p:spTree>
    <p:extLst>
      <p:ext uri="{BB962C8B-B14F-4D97-AF65-F5344CB8AC3E}">
        <p14:creationId xmlns:p14="http://schemas.microsoft.com/office/powerpoint/2010/main" val="609836257"/>
      </p:ext>
    </p:extLst>
  </p:cSld>
  <p:clrMapOvr>
    <a:masterClrMapping/>
  </p:clrMapOvr>
  <p:transition spd="slow">
    <p:cover dir="ld"/>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3516" name="Rectangle 12">
            <a:extLst>
              <a:ext uri="{FF2B5EF4-FFF2-40B4-BE49-F238E27FC236}">
                <a16:creationId xmlns:a16="http://schemas.microsoft.com/office/drawing/2014/main" id="{71D47D64-FE25-42C1-8D61-97F43EFCEA87}"/>
              </a:ext>
            </a:extLst>
          </p:cNvPr>
          <p:cNvSpPr>
            <a:spLocks noGrp="1" noRot="1" noChangeArrowheads="1"/>
          </p:cNvSpPr>
          <p:nvPr>
            <p:ph type="title"/>
          </p:nvPr>
        </p:nvSpPr>
        <p:spPr>
          <a:xfrm>
            <a:off x="381000" y="685800"/>
            <a:ext cx="8229600" cy="1143000"/>
          </a:xfrm>
        </p:spPr>
        <p:txBody>
          <a:bodyPr/>
          <a:lstStyle/>
          <a:p>
            <a:r>
              <a:rPr lang="en-US" altLang="en-KE" sz="3000" b="0">
                <a:solidFill>
                  <a:srgbClr val="00FFFF"/>
                </a:solidFill>
                <a:latin typeface="Palatino Linotype" panose="02040502050505030304" pitchFamily="18" charset="0"/>
              </a:rPr>
              <a:t>TAKAFUL - TARGET MARKET</a:t>
            </a:r>
            <a:endParaRPr lang="en-US" altLang="en-KE" sz="3000" b="0" i="1">
              <a:solidFill>
                <a:srgbClr val="00FFFF"/>
              </a:solidFill>
              <a:latin typeface="Palatino Linotype" panose="02040502050505030304" pitchFamily="18" charset="0"/>
            </a:endParaRPr>
          </a:p>
        </p:txBody>
      </p:sp>
      <p:sp>
        <p:nvSpPr>
          <p:cNvPr id="533517" name="Rectangle 13">
            <a:extLst>
              <a:ext uri="{FF2B5EF4-FFF2-40B4-BE49-F238E27FC236}">
                <a16:creationId xmlns:a16="http://schemas.microsoft.com/office/drawing/2014/main" id="{CFA8A3A1-0115-477A-BB04-0A768D9D5F26}"/>
              </a:ext>
            </a:extLst>
          </p:cNvPr>
          <p:cNvSpPr>
            <a:spLocks noGrp="1" noChangeArrowheads="1"/>
          </p:cNvSpPr>
          <p:nvPr>
            <p:ph idx="1"/>
          </p:nvPr>
        </p:nvSpPr>
        <p:spPr>
          <a:xfrm>
            <a:off x="304800" y="1981200"/>
            <a:ext cx="8229600" cy="4495800"/>
          </a:xfrm>
        </p:spPr>
        <p:txBody>
          <a:bodyPr/>
          <a:lstStyle/>
          <a:p>
            <a:pPr algn="just"/>
            <a:r>
              <a:rPr lang="en-US" altLang="en-KE" b="1">
                <a:latin typeface="Palatino Linotype" panose="02040502050505030304" pitchFamily="18" charset="0"/>
              </a:rPr>
              <a:t>People who do not insure due to religious reasons.</a:t>
            </a:r>
          </a:p>
          <a:p>
            <a:pPr algn="just">
              <a:buFont typeface="Wingdings" panose="05000000000000000000" pitchFamily="2" charset="2"/>
              <a:buNone/>
            </a:pPr>
            <a:endParaRPr lang="en-US" altLang="en-KE" sz="1800" b="1">
              <a:latin typeface="Palatino Linotype" panose="02040502050505030304" pitchFamily="18" charset="0"/>
            </a:endParaRPr>
          </a:p>
          <a:p>
            <a:pPr algn="just"/>
            <a:r>
              <a:rPr lang="en-US" altLang="en-KE" b="1">
                <a:latin typeface="Palatino Linotype" panose="02040502050505030304" pitchFamily="18" charset="0"/>
              </a:rPr>
              <a:t>People who insure and are insensitive to religious reasons. </a:t>
            </a:r>
          </a:p>
          <a:p>
            <a:pPr algn="just">
              <a:buFont typeface="Wingdings" panose="05000000000000000000" pitchFamily="2" charset="2"/>
              <a:buNone/>
            </a:pPr>
            <a:endParaRPr lang="en-US" altLang="en-KE" sz="1800" b="1">
              <a:latin typeface="Palatino Linotype" panose="02040502050505030304" pitchFamily="18" charset="0"/>
            </a:endParaRPr>
          </a:p>
          <a:p>
            <a:pPr algn="just"/>
            <a:r>
              <a:rPr lang="en-US" altLang="en-KE" b="1">
                <a:latin typeface="Palatino Linotype" panose="02040502050505030304" pitchFamily="18" charset="0"/>
              </a:rPr>
              <a:t>People who currently do not insure at all.</a:t>
            </a:r>
          </a:p>
        </p:txBody>
      </p:sp>
      <p:grpSp>
        <p:nvGrpSpPr>
          <p:cNvPr id="533506" name="Group 2">
            <a:extLst>
              <a:ext uri="{FF2B5EF4-FFF2-40B4-BE49-F238E27FC236}">
                <a16:creationId xmlns:a16="http://schemas.microsoft.com/office/drawing/2014/main" id="{3038ACAB-98F9-431B-87C4-C08F253A3E0C}"/>
              </a:ext>
            </a:extLst>
          </p:cNvPr>
          <p:cNvGrpSpPr>
            <a:grpSpLocks/>
          </p:cNvGrpSpPr>
          <p:nvPr/>
        </p:nvGrpSpPr>
        <p:grpSpPr bwMode="auto">
          <a:xfrm>
            <a:off x="3276600" y="4271963"/>
            <a:ext cx="2374900" cy="2273300"/>
            <a:chOff x="1392" y="1216"/>
            <a:chExt cx="3408" cy="2784"/>
          </a:xfrm>
        </p:grpSpPr>
        <p:sp>
          <p:nvSpPr>
            <p:cNvPr id="533507" name="Oval 3">
              <a:extLst>
                <a:ext uri="{FF2B5EF4-FFF2-40B4-BE49-F238E27FC236}">
                  <a16:creationId xmlns:a16="http://schemas.microsoft.com/office/drawing/2014/main" id="{44A37F62-387E-4FEF-86E6-07B7BA83A251}"/>
                </a:ext>
              </a:extLst>
            </p:cNvPr>
            <p:cNvSpPr>
              <a:spLocks noChangeArrowheads="1"/>
            </p:cNvSpPr>
            <p:nvPr/>
          </p:nvSpPr>
          <p:spPr bwMode="auto">
            <a:xfrm>
              <a:off x="1733" y="1448"/>
              <a:ext cx="2726" cy="2320"/>
            </a:xfrm>
            <a:prstGeom prst="ellipse">
              <a:avLst/>
            </a:prstGeom>
            <a:solidFill>
              <a:srgbClr val="00FFFF">
                <a:alpha val="25999"/>
              </a:srgbClr>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KE"/>
            </a:p>
          </p:txBody>
        </p:sp>
        <p:sp>
          <p:nvSpPr>
            <p:cNvPr id="533508" name="Line 4">
              <a:extLst>
                <a:ext uri="{FF2B5EF4-FFF2-40B4-BE49-F238E27FC236}">
                  <a16:creationId xmlns:a16="http://schemas.microsoft.com/office/drawing/2014/main" id="{E1208A97-8698-4893-82A6-E3DB693570FB}"/>
                </a:ext>
              </a:extLst>
            </p:cNvPr>
            <p:cNvSpPr>
              <a:spLocks noChangeShapeType="1"/>
            </p:cNvSpPr>
            <p:nvPr/>
          </p:nvSpPr>
          <p:spPr bwMode="auto">
            <a:xfrm>
              <a:off x="3096" y="1216"/>
              <a:ext cx="0" cy="27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KE"/>
            </a:p>
          </p:txBody>
        </p:sp>
        <p:sp>
          <p:nvSpPr>
            <p:cNvPr id="533509" name="Line 5">
              <a:extLst>
                <a:ext uri="{FF2B5EF4-FFF2-40B4-BE49-F238E27FC236}">
                  <a16:creationId xmlns:a16="http://schemas.microsoft.com/office/drawing/2014/main" id="{4A77CB09-A05B-4E18-93B1-DE01844F440E}"/>
                </a:ext>
              </a:extLst>
            </p:cNvPr>
            <p:cNvSpPr>
              <a:spLocks noChangeShapeType="1"/>
            </p:cNvSpPr>
            <p:nvPr/>
          </p:nvSpPr>
          <p:spPr bwMode="auto">
            <a:xfrm flipH="1">
              <a:off x="1392" y="2647"/>
              <a:ext cx="340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KE"/>
            </a:p>
          </p:txBody>
        </p:sp>
        <p:sp>
          <p:nvSpPr>
            <p:cNvPr id="533510" name="Oval 6">
              <a:extLst>
                <a:ext uri="{FF2B5EF4-FFF2-40B4-BE49-F238E27FC236}">
                  <a16:creationId xmlns:a16="http://schemas.microsoft.com/office/drawing/2014/main" id="{01AE5C62-2701-48F7-AF01-467390B4D1CB}"/>
                </a:ext>
              </a:extLst>
            </p:cNvPr>
            <p:cNvSpPr>
              <a:spLocks noChangeArrowheads="1"/>
            </p:cNvSpPr>
            <p:nvPr/>
          </p:nvSpPr>
          <p:spPr bwMode="auto">
            <a:xfrm>
              <a:off x="2896" y="2448"/>
              <a:ext cx="384" cy="384"/>
            </a:xfrm>
            <a:prstGeom prst="ellipse">
              <a:avLst/>
            </a:prstGeom>
            <a:solidFill>
              <a:srgbClr val="00FFFF">
                <a:alpha val="25999"/>
              </a:srgbClr>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KE"/>
            </a:p>
          </p:txBody>
        </p:sp>
      </p:grpSp>
      <p:grpSp>
        <p:nvGrpSpPr>
          <p:cNvPr id="533511" name="Group 7">
            <a:extLst>
              <a:ext uri="{FF2B5EF4-FFF2-40B4-BE49-F238E27FC236}">
                <a16:creationId xmlns:a16="http://schemas.microsoft.com/office/drawing/2014/main" id="{48C1B87F-D59F-4312-95D0-85B9C205A62A}"/>
              </a:ext>
            </a:extLst>
          </p:cNvPr>
          <p:cNvGrpSpPr>
            <a:grpSpLocks/>
          </p:cNvGrpSpPr>
          <p:nvPr/>
        </p:nvGrpSpPr>
        <p:grpSpPr bwMode="auto">
          <a:xfrm>
            <a:off x="2882900" y="1455738"/>
            <a:ext cx="2374900" cy="2273300"/>
            <a:chOff x="1392" y="1216"/>
            <a:chExt cx="3408" cy="2784"/>
          </a:xfrm>
        </p:grpSpPr>
        <p:sp>
          <p:nvSpPr>
            <p:cNvPr id="533512" name="Oval 8">
              <a:extLst>
                <a:ext uri="{FF2B5EF4-FFF2-40B4-BE49-F238E27FC236}">
                  <a16:creationId xmlns:a16="http://schemas.microsoft.com/office/drawing/2014/main" id="{0B820A4A-D0DF-43AA-8173-E27B89893C5B}"/>
                </a:ext>
              </a:extLst>
            </p:cNvPr>
            <p:cNvSpPr>
              <a:spLocks noChangeArrowheads="1"/>
            </p:cNvSpPr>
            <p:nvPr/>
          </p:nvSpPr>
          <p:spPr bwMode="auto">
            <a:xfrm>
              <a:off x="1733" y="1448"/>
              <a:ext cx="2726" cy="2320"/>
            </a:xfrm>
            <a:prstGeom prst="ellipse">
              <a:avLst/>
            </a:prstGeom>
            <a:solidFill>
              <a:srgbClr val="00FFFF">
                <a:alpha val="34000"/>
              </a:srgbClr>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KE"/>
            </a:p>
          </p:txBody>
        </p:sp>
        <p:sp>
          <p:nvSpPr>
            <p:cNvPr id="533513" name="Line 9">
              <a:extLst>
                <a:ext uri="{FF2B5EF4-FFF2-40B4-BE49-F238E27FC236}">
                  <a16:creationId xmlns:a16="http://schemas.microsoft.com/office/drawing/2014/main" id="{FA39E964-1575-47DC-AD5D-55C78050A0E1}"/>
                </a:ext>
              </a:extLst>
            </p:cNvPr>
            <p:cNvSpPr>
              <a:spLocks noChangeShapeType="1"/>
            </p:cNvSpPr>
            <p:nvPr/>
          </p:nvSpPr>
          <p:spPr bwMode="auto">
            <a:xfrm>
              <a:off x="3096" y="1216"/>
              <a:ext cx="0" cy="27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KE"/>
            </a:p>
          </p:txBody>
        </p:sp>
        <p:sp>
          <p:nvSpPr>
            <p:cNvPr id="533514" name="Line 10">
              <a:extLst>
                <a:ext uri="{FF2B5EF4-FFF2-40B4-BE49-F238E27FC236}">
                  <a16:creationId xmlns:a16="http://schemas.microsoft.com/office/drawing/2014/main" id="{03430A2A-ED5D-4252-82CF-006CD305E3AE}"/>
                </a:ext>
              </a:extLst>
            </p:cNvPr>
            <p:cNvSpPr>
              <a:spLocks noChangeShapeType="1"/>
            </p:cNvSpPr>
            <p:nvPr/>
          </p:nvSpPr>
          <p:spPr bwMode="auto">
            <a:xfrm flipH="1">
              <a:off x="1392" y="2647"/>
              <a:ext cx="340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KE"/>
            </a:p>
          </p:txBody>
        </p:sp>
        <p:sp>
          <p:nvSpPr>
            <p:cNvPr id="533515" name="Oval 11">
              <a:extLst>
                <a:ext uri="{FF2B5EF4-FFF2-40B4-BE49-F238E27FC236}">
                  <a16:creationId xmlns:a16="http://schemas.microsoft.com/office/drawing/2014/main" id="{5087B68A-75A2-4473-BC63-57929EC368E5}"/>
                </a:ext>
              </a:extLst>
            </p:cNvPr>
            <p:cNvSpPr>
              <a:spLocks noChangeArrowheads="1"/>
            </p:cNvSpPr>
            <p:nvPr/>
          </p:nvSpPr>
          <p:spPr bwMode="auto">
            <a:xfrm>
              <a:off x="2896" y="2448"/>
              <a:ext cx="384" cy="384"/>
            </a:xfrm>
            <a:prstGeom prst="ellipse">
              <a:avLst/>
            </a:prstGeom>
            <a:solidFill>
              <a:srgbClr val="00FFFF">
                <a:alpha val="34000"/>
              </a:srgbClr>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KE"/>
            </a:p>
          </p:txBody>
        </p:sp>
      </p:grpSp>
      <p:grpSp>
        <p:nvGrpSpPr>
          <p:cNvPr id="533536" name="Group 32">
            <a:extLst>
              <a:ext uri="{FF2B5EF4-FFF2-40B4-BE49-F238E27FC236}">
                <a16:creationId xmlns:a16="http://schemas.microsoft.com/office/drawing/2014/main" id="{96362159-D4FA-49C3-9568-B7CAA3607A03}"/>
              </a:ext>
            </a:extLst>
          </p:cNvPr>
          <p:cNvGrpSpPr>
            <a:grpSpLocks/>
          </p:cNvGrpSpPr>
          <p:nvPr/>
        </p:nvGrpSpPr>
        <p:grpSpPr bwMode="auto">
          <a:xfrm>
            <a:off x="5562600" y="2895600"/>
            <a:ext cx="2374900" cy="2273300"/>
            <a:chOff x="1392" y="1216"/>
            <a:chExt cx="3408" cy="2784"/>
          </a:xfrm>
        </p:grpSpPr>
        <p:sp>
          <p:nvSpPr>
            <p:cNvPr id="533537" name="Oval 33">
              <a:extLst>
                <a:ext uri="{FF2B5EF4-FFF2-40B4-BE49-F238E27FC236}">
                  <a16:creationId xmlns:a16="http://schemas.microsoft.com/office/drawing/2014/main" id="{5A0808FB-FC10-46CE-A7F6-09613BF0E664}"/>
                </a:ext>
              </a:extLst>
            </p:cNvPr>
            <p:cNvSpPr>
              <a:spLocks noChangeArrowheads="1"/>
            </p:cNvSpPr>
            <p:nvPr/>
          </p:nvSpPr>
          <p:spPr bwMode="auto">
            <a:xfrm>
              <a:off x="1733" y="1448"/>
              <a:ext cx="2726" cy="2320"/>
            </a:xfrm>
            <a:prstGeom prst="ellipse">
              <a:avLst/>
            </a:prstGeom>
            <a:solidFill>
              <a:srgbClr val="00FFFF">
                <a:alpha val="25999"/>
              </a:srgbClr>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KE"/>
            </a:p>
          </p:txBody>
        </p:sp>
        <p:sp>
          <p:nvSpPr>
            <p:cNvPr id="533538" name="Line 34">
              <a:extLst>
                <a:ext uri="{FF2B5EF4-FFF2-40B4-BE49-F238E27FC236}">
                  <a16:creationId xmlns:a16="http://schemas.microsoft.com/office/drawing/2014/main" id="{8DD0DE22-FA0D-4AD4-9A92-FDDD6999040A}"/>
                </a:ext>
              </a:extLst>
            </p:cNvPr>
            <p:cNvSpPr>
              <a:spLocks noChangeShapeType="1"/>
            </p:cNvSpPr>
            <p:nvPr/>
          </p:nvSpPr>
          <p:spPr bwMode="auto">
            <a:xfrm>
              <a:off x="3096" y="1216"/>
              <a:ext cx="0" cy="27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KE"/>
            </a:p>
          </p:txBody>
        </p:sp>
        <p:sp>
          <p:nvSpPr>
            <p:cNvPr id="533539" name="Line 35">
              <a:extLst>
                <a:ext uri="{FF2B5EF4-FFF2-40B4-BE49-F238E27FC236}">
                  <a16:creationId xmlns:a16="http://schemas.microsoft.com/office/drawing/2014/main" id="{EA8BDABB-E68E-4CB6-9AE4-1BECAA43DD57}"/>
                </a:ext>
              </a:extLst>
            </p:cNvPr>
            <p:cNvSpPr>
              <a:spLocks noChangeShapeType="1"/>
            </p:cNvSpPr>
            <p:nvPr/>
          </p:nvSpPr>
          <p:spPr bwMode="auto">
            <a:xfrm flipH="1">
              <a:off x="1392" y="2647"/>
              <a:ext cx="340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KE"/>
            </a:p>
          </p:txBody>
        </p:sp>
        <p:sp>
          <p:nvSpPr>
            <p:cNvPr id="533540" name="Oval 36">
              <a:extLst>
                <a:ext uri="{FF2B5EF4-FFF2-40B4-BE49-F238E27FC236}">
                  <a16:creationId xmlns:a16="http://schemas.microsoft.com/office/drawing/2014/main" id="{5CA41F7E-F94C-4A64-AD2A-43726C862FD6}"/>
                </a:ext>
              </a:extLst>
            </p:cNvPr>
            <p:cNvSpPr>
              <a:spLocks noChangeArrowheads="1"/>
            </p:cNvSpPr>
            <p:nvPr/>
          </p:nvSpPr>
          <p:spPr bwMode="auto">
            <a:xfrm>
              <a:off x="2896" y="2448"/>
              <a:ext cx="384" cy="384"/>
            </a:xfrm>
            <a:prstGeom prst="ellipse">
              <a:avLst/>
            </a:prstGeom>
            <a:solidFill>
              <a:srgbClr val="00FFFF">
                <a:alpha val="25999"/>
              </a:srgbClr>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KE"/>
            </a:p>
          </p:txBody>
        </p:sp>
      </p:grpSp>
      <p:pic>
        <p:nvPicPr>
          <p:cNvPr id="19" name="Picture 18" descr="A picture containing clipart&#10;&#10;Description automatically generated">
            <a:extLst>
              <a:ext uri="{FF2B5EF4-FFF2-40B4-BE49-F238E27FC236}">
                <a16:creationId xmlns:a16="http://schemas.microsoft.com/office/drawing/2014/main" id="{F59DEA99-BDCF-4D08-B1A9-C35835B48FC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40120" y="6460230"/>
            <a:ext cx="1003880" cy="397770"/>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33516"/>
                                        </p:tgtEl>
                                        <p:attrNameLst>
                                          <p:attrName>style.visibility</p:attrName>
                                        </p:attrNameLst>
                                      </p:cBhvr>
                                      <p:to>
                                        <p:strVal val="visible"/>
                                      </p:to>
                                    </p:set>
                                    <p:anim calcmode="discrete" valueType="clr">
                                      <p:cBhvr override="childStyle">
                                        <p:cTn id="7" dur="80"/>
                                        <p:tgtEl>
                                          <p:spTgt spid="53351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33516"/>
                                        </p:tgtEl>
                                        <p:attrNameLst>
                                          <p:attrName>fillcolor</p:attrName>
                                        </p:attrNameLst>
                                      </p:cBhvr>
                                      <p:tavLst>
                                        <p:tav tm="0">
                                          <p:val>
                                            <p:clrVal>
                                              <a:schemeClr val="accent2"/>
                                            </p:clrVal>
                                          </p:val>
                                        </p:tav>
                                        <p:tav tm="50000">
                                          <p:val>
                                            <p:clrVal>
                                              <a:schemeClr val="hlink"/>
                                            </p:clrVal>
                                          </p:val>
                                        </p:tav>
                                      </p:tavLst>
                                    </p:anim>
                                    <p:set>
                                      <p:cBhvr>
                                        <p:cTn id="9" dur="80"/>
                                        <p:tgtEl>
                                          <p:spTgt spid="53351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533517">
                                            <p:txEl>
                                              <p:pRg st="0" end="0"/>
                                            </p:txEl>
                                          </p:spTgt>
                                        </p:tgtEl>
                                        <p:attrNameLst>
                                          <p:attrName>style.visibility</p:attrName>
                                        </p:attrNameLst>
                                      </p:cBhvr>
                                      <p:to>
                                        <p:strVal val="visible"/>
                                      </p:to>
                                    </p:set>
                                    <p:anim calcmode="lin" valueType="num">
                                      <p:cBhvr>
                                        <p:cTn id="14" dur="500" fill="hold"/>
                                        <p:tgtEl>
                                          <p:spTgt spid="53351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33517">
                                            <p:txEl>
                                              <p:pRg st="0" end="0"/>
                                            </p:txEl>
                                          </p:spTgt>
                                        </p:tgtEl>
                                        <p:attrNameLst>
                                          <p:attrName>ppt_h</p:attrName>
                                        </p:attrNameLst>
                                      </p:cBhvr>
                                      <p:tavLst>
                                        <p:tav tm="0">
                                          <p:val>
                                            <p:fltVal val="0"/>
                                          </p:val>
                                        </p:tav>
                                        <p:tav tm="100000">
                                          <p:val>
                                            <p:strVal val="#ppt_h"/>
                                          </p:val>
                                        </p:tav>
                                      </p:tavLst>
                                    </p:anim>
                                  </p:childTnLst>
                                </p:cTn>
                              </p:par>
                            </p:childTnLst>
                          </p:cTn>
                        </p:par>
                        <p:par>
                          <p:cTn id="16" fill="hold" nodeType="afterGroup">
                            <p:stCondLst>
                              <p:cond delay="500"/>
                            </p:stCondLst>
                            <p:childTnLst>
                              <p:par>
                                <p:cTn id="17" presetID="23" presetClass="entr" presetSubtype="32" fill="hold" nodeType="afterEffect">
                                  <p:stCondLst>
                                    <p:cond delay="0"/>
                                  </p:stCondLst>
                                  <p:childTnLst>
                                    <p:set>
                                      <p:cBhvr>
                                        <p:cTn id="18" dur="1" fill="hold">
                                          <p:stCondLst>
                                            <p:cond delay="0"/>
                                          </p:stCondLst>
                                        </p:cTn>
                                        <p:tgtEl>
                                          <p:spTgt spid="533511"/>
                                        </p:tgtEl>
                                        <p:attrNameLst>
                                          <p:attrName>style.visibility</p:attrName>
                                        </p:attrNameLst>
                                      </p:cBhvr>
                                      <p:to>
                                        <p:strVal val="visible"/>
                                      </p:to>
                                    </p:set>
                                    <p:anim calcmode="lin" valueType="num">
                                      <p:cBhvr>
                                        <p:cTn id="19" dur="500" fill="hold"/>
                                        <p:tgtEl>
                                          <p:spTgt spid="533511"/>
                                        </p:tgtEl>
                                        <p:attrNameLst>
                                          <p:attrName>ppt_w</p:attrName>
                                        </p:attrNameLst>
                                      </p:cBhvr>
                                      <p:tavLst>
                                        <p:tav tm="0">
                                          <p:val>
                                            <p:strVal val="4*#ppt_w"/>
                                          </p:val>
                                        </p:tav>
                                        <p:tav tm="100000">
                                          <p:val>
                                            <p:strVal val="#ppt_w"/>
                                          </p:val>
                                        </p:tav>
                                      </p:tavLst>
                                    </p:anim>
                                    <p:anim calcmode="lin" valueType="num">
                                      <p:cBhvr>
                                        <p:cTn id="20" dur="500" fill="hold"/>
                                        <p:tgtEl>
                                          <p:spTgt spid="533511"/>
                                        </p:tgtEl>
                                        <p:attrNameLst>
                                          <p:attrName>ppt_h</p:attrName>
                                        </p:attrNameLst>
                                      </p:cBhvr>
                                      <p:tavLst>
                                        <p:tav tm="0">
                                          <p:val>
                                            <p:strVal val="4*#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33517">
                                            <p:txEl>
                                              <p:pRg st="2" end="2"/>
                                            </p:txEl>
                                          </p:spTgt>
                                        </p:tgtEl>
                                        <p:attrNameLst>
                                          <p:attrName>style.visibility</p:attrName>
                                        </p:attrNameLst>
                                      </p:cBhvr>
                                      <p:to>
                                        <p:strVal val="visible"/>
                                      </p:to>
                                    </p:set>
                                    <p:anim calcmode="lin" valueType="num">
                                      <p:cBhvr>
                                        <p:cTn id="25" dur="500" fill="hold"/>
                                        <p:tgtEl>
                                          <p:spTgt spid="53351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33517">
                                            <p:txEl>
                                              <p:pRg st="2" end="2"/>
                                            </p:txEl>
                                          </p:spTgt>
                                        </p:tgtEl>
                                        <p:attrNameLst>
                                          <p:attrName>ppt_h</p:attrName>
                                        </p:attrNameLst>
                                      </p:cBhvr>
                                      <p:tavLst>
                                        <p:tav tm="0">
                                          <p:val>
                                            <p:fltVal val="0"/>
                                          </p:val>
                                        </p:tav>
                                        <p:tav tm="100000">
                                          <p:val>
                                            <p:strVal val="#ppt_h"/>
                                          </p:val>
                                        </p:tav>
                                      </p:tavLst>
                                    </p:anim>
                                  </p:childTnLst>
                                </p:cTn>
                              </p:par>
                            </p:childTnLst>
                          </p:cTn>
                        </p:par>
                        <p:par>
                          <p:cTn id="27" fill="hold" nodeType="afterGroup">
                            <p:stCondLst>
                              <p:cond delay="500"/>
                            </p:stCondLst>
                            <p:childTnLst>
                              <p:par>
                                <p:cTn id="28" presetID="23" presetClass="entr" presetSubtype="32" fill="hold" nodeType="afterEffect">
                                  <p:stCondLst>
                                    <p:cond delay="0"/>
                                  </p:stCondLst>
                                  <p:childTnLst>
                                    <p:set>
                                      <p:cBhvr>
                                        <p:cTn id="29" dur="1" fill="hold">
                                          <p:stCondLst>
                                            <p:cond delay="0"/>
                                          </p:stCondLst>
                                        </p:cTn>
                                        <p:tgtEl>
                                          <p:spTgt spid="533536"/>
                                        </p:tgtEl>
                                        <p:attrNameLst>
                                          <p:attrName>style.visibility</p:attrName>
                                        </p:attrNameLst>
                                      </p:cBhvr>
                                      <p:to>
                                        <p:strVal val="visible"/>
                                      </p:to>
                                    </p:set>
                                    <p:anim calcmode="lin" valueType="num">
                                      <p:cBhvr>
                                        <p:cTn id="30" dur="500" fill="hold"/>
                                        <p:tgtEl>
                                          <p:spTgt spid="533536"/>
                                        </p:tgtEl>
                                        <p:attrNameLst>
                                          <p:attrName>ppt_w</p:attrName>
                                        </p:attrNameLst>
                                      </p:cBhvr>
                                      <p:tavLst>
                                        <p:tav tm="0">
                                          <p:val>
                                            <p:strVal val="4*#ppt_w"/>
                                          </p:val>
                                        </p:tav>
                                        <p:tav tm="100000">
                                          <p:val>
                                            <p:strVal val="#ppt_w"/>
                                          </p:val>
                                        </p:tav>
                                      </p:tavLst>
                                    </p:anim>
                                    <p:anim calcmode="lin" valueType="num">
                                      <p:cBhvr>
                                        <p:cTn id="31" dur="500" fill="hold"/>
                                        <p:tgtEl>
                                          <p:spTgt spid="533536"/>
                                        </p:tgtEl>
                                        <p:attrNameLst>
                                          <p:attrName>ppt_h</p:attrName>
                                        </p:attrNameLst>
                                      </p:cBhvr>
                                      <p:tavLst>
                                        <p:tav tm="0">
                                          <p:val>
                                            <p:strVal val="4*#ppt_h"/>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533517">
                                            <p:txEl>
                                              <p:pRg st="4" end="4"/>
                                            </p:txEl>
                                          </p:spTgt>
                                        </p:tgtEl>
                                        <p:attrNameLst>
                                          <p:attrName>style.visibility</p:attrName>
                                        </p:attrNameLst>
                                      </p:cBhvr>
                                      <p:to>
                                        <p:strVal val="visible"/>
                                      </p:to>
                                    </p:set>
                                    <p:anim calcmode="lin" valueType="num">
                                      <p:cBhvr>
                                        <p:cTn id="36" dur="500" fill="hold"/>
                                        <p:tgtEl>
                                          <p:spTgt spid="533517">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533517">
                                            <p:txEl>
                                              <p:pRg st="4" end="4"/>
                                            </p:txEl>
                                          </p:spTgt>
                                        </p:tgtEl>
                                        <p:attrNameLst>
                                          <p:attrName>ppt_h</p:attrName>
                                        </p:attrNameLst>
                                      </p:cBhvr>
                                      <p:tavLst>
                                        <p:tav tm="0">
                                          <p:val>
                                            <p:fltVal val="0"/>
                                          </p:val>
                                        </p:tav>
                                        <p:tav tm="100000">
                                          <p:val>
                                            <p:strVal val="#ppt_h"/>
                                          </p:val>
                                        </p:tav>
                                      </p:tavLst>
                                    </p:anim>
                                  </p:childTnLst>
                                </p:cTn>
                              </p:par>
                            </p:childTnLst>
                          </p:cTn>
                        </p:par>
                        <p:par>
                          <p:cTn id="38" fill="hold" nodeType="afterGroup">
                            <p:stCondLst>
                              <p:cond delay="500"/>
                            </p:stCondLst>
                            <p:childTnLst>
                              <p:par>
                                <p:cTn id="39" presetID="23" presetClass="entr" presetSubtype="32" fill="hold" nodeType="afterEffect">
                                  <p:stCondLst>
                                    <p:cond delay="0"/>
                                  </p:stCondLst>
                                  <p:childTnLst>
                                    <p:set>
                                      <p:cBhvr>
                                        <p:cTn id="40" dur="1" fill="hold">
                                          <p:stCondLst>
                                            <p:cond delay="0"/>
                                          </p:stCondLst>
                                        </p:cTn>
                                        <p:tgtEl>
                                          <p:spTgt spid="533506"/>
                                        </p:tgtEl>
                                        <p:attrNameLst>
                                          <p:attrName>style.visibility</p:attrName>
                                        </p:attrNameLst>
                                      </p:cBhvr>
                                      <p:to>
                                        <p:strVal val="visible"/>
                                      </p:to>
                                    </p:set>
                                    <p:anim calcmode="lin" valueType="num">
                                      <p:cBhvr>
                                        <p:cTn id="41" dur="500" fill="hold"/>
                                        <p:tgtEl>
                                          <p:spTgt spid="533506"/>
                                        </p:tgtEl>
                                        <p:attrNameLst>
                                          <p:attrName>ppt_w</p:attrName>
                                        </p:attrNameLst>
                                      </p:cBhvr>
                                      <p:tavLst>
                                        <p:tav tm="0">
                                          <p:val>
                                            <p:strVal val="4*#ppt_w"/>
                                          </p:val>
                                        </p:tav>
                                        <p:tav tm="100000">
                                          <p:val>
                                            <p:strVal val="#ppt_w"/>
                                          </p:val>
                                        </p:tav>
                                      </p:tavLst>
                                    </p:anim>
                                    <p:anim calcmode="lin" valueType="num">
                                      <p:cBhvr>
                                        <p:cTn id="42" dur="500" fill="hold"/>
                                        <p:tgtEl>
                                          <p:spTgt spid="53350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516" grpId="0"/>
      <p:bldP spid="533517"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9890" name="Rectangle 2">
            <a:extLst>
              <a:ext uri="{FF2B5EF4-FFF2-40B4-BE49-F238E27FC236}">
                <a16:creationId xmlns:a16="http://schemas.microsoft.com/office/drawing/2014/main" id="{A12187A3-D6BD-4630-BFDD-023463C2BB6B}"/>
              </a:ext>
            </a:extLst>
          </p:cNvPr>
          <p:cNvSpPr>
            <a:spLocks noGrp="1" noRot="1" noChangeArrowheads="1"/>
          </p:cNvSpPr>
          <p:nvPr>
            <p:ph type="title"/>
          </p:nvPr>
        </p:nvSpPr>
        <p:spPr>
          <a:xfrm>
            <a:off x="381000" y="685800"/>
            <a:ext cx="8229600" cy="1143000"/>
          </a:xfrm>
        </p:spPr>
        <p:txBody>
          <a:bodyPr/>
          <a:lstStyle/>
          <a:p>
            <a:r>
              <a:rPr lang="en-US" altLang="en-KE" sz="3600" b="0">
                <a:solidFill>
                  <a:srgbClr val="00FFFF"/>
                </a:solidFill>
                <a:latin typeface="Palatino Linotype" panose="02040502050505030304" pitchFamily="18" charset="0"/>
              </a:rPr>
              <a:t>Challenges to Takaful</a:t>
            </a:r>
            <a:endParaRPr lang="en-US" altLang="en-KE" sz="3600" b="0" i="1">
              <a:solidFill>
                <a:srgbClr val="00FFFF"/>
              </a:solidFill>
              <a:latin typeface="Palatino Linotype" panose="02040502050505030304" pitchFamily="18" charset="0"/>
            </a:endParaRPr>
          </a:p>
        </p:txBody>
      </p:sp>
      <p:sp>
        <p:nvSpPr>
          <p:cNvPr id="549891" name="Rectangle 3">
            <a:extLst>
              <a:ext uri="{FF2B5EF4-FFF2-40B4-BE49-F238E27FC236}">
                <a16:creationId xmlns:a16="http://schemas.microsoft.com/office/drawing/2014/main" id="{C0E2CCCA-D1F9-4420-AAE3-594CF2C10925}"/>
              </a:ext>
            </a:extLst>
          </p:cNvPr>
          <p:cNvSpPr>
            <a:spLocks noGrp="1" noChangeArrowheads="1"/>
          </p:cNvSpPr>
          <p:nvPr>
            <p:ph idx="1"/>
          </p:nvPr>
        </p:nvSpPr>
        <p:spPr>
          <a:xfrm>
            <a:off x="457200" y="1676400"/>
            <a:ext cx="8229600" cy="5105400"/>
          </a:xfrm>
        </p:spPr>
        <p:txBody>
          <a:bodyPr>
            <a:normAutofit lnSpcReduction="10000"/>
          </a:bodyPr>
          <a:lstStyle/>
          <a:p>
            <a:pPr algn="just">
              <a:lnSpc>
                <a:spcPct val="80000"/>
              </a:lnSpc>
            </a:pPr>
            <a:r>
              <a:rPr lang="en-US" altLang="en-KE" sz="2800" dirty="0">
                <a:latin typeface="Palatino Linotype" panose="02040502050505030304" pitchFamily="18" charset="0"/>
              </a:rPr>
              <a:t>Skepticism. </a:t>
            </a:r>
          </a:p>
          <a:p>
            <a:pPr algn="just">
              <a:lnSpc>
                <a:spcPct val="80000"/>
              </a:lnSpc>
              <a:buFont typeface="Wingdings" panose="05000000000000000000" pitchFamily="2" charset="2"/>
              <a:buNone/>
            </a:pPr>
            <a:endParaRPr lang="en-US" altLang="en-KE" sz="1600" dirty="0">
              <a:latin typeface="Palatino Linotype" panose="02040502050505030304" pitchFamily="18" charset="0"/>
            </a:endParaRPr>
          </a:p>
          <a:p>
            <a:pPr algn="just">
              <a:lnSpc>
                <a:spcPct val="80000"/>
              </a:lnSpc>
            </a:pPr>
            <a:r>
              <a:rPr lang="en-US" altLang="en-KE" sz="2800" dirty="0">
                <a:latin typeface="Palatino Linotype" panose="02040502050505030304" pitchFamily="18" charset="0"/>
              </a:rPr>
              <a:t>Lack of uniformity in Shariah decisions. </a:t>
            </a:r>
          </a:p>
          <a:p>
            <a:pPr marL="0" indent="0" algn="just">
              <a:lnSpc>
                <a:spcPct val="80000"/>
              </a:lnSpc>
              <a:buNone/>
            </a:pPr>
            <a:endParaRPr lang="en-US" altLang="en-KE" sz="2800" dirty="0">
              <a:latin typeface="Palatino Linotype" panose="02040502050505030304" pitchFamily="18" charset="0"/>
            </a:endParaRPr>
          </a:p>
          <a:p>
            <a:pPr algn="just">
              <a:lnSpc>
                <a:spcPct val="80000"/>
              </a:lnSpc>
            </a:pPr>
            <a:r>
              <a:rPr lang="en-US" altLang="en-KE" sz="2800" dirty="0">
                <a:latin typeface="Palatino Linotype" panose="02040502050505030304" pitchFamily="18" charset="0"/>
              </a:rPr>
              <a:t>Regulatory issues.</a:t>
            </a:r>
          </a:p>
          <a:p>
            <a:pPr algn="just">
              <a:lnSpc>
                <a:spcPct val="80000"/>
              </a:lnSpc>
            </a:pPr>
            <a:endParaRPr lang="en-US" altLang="en-KE" sz="1800" dirty="0">
              <a:latin typeface="Palatino Linotype" panose="02040502050505030304" pitchFamily="18" charset="0"/>
            </a:endParaRPr>
          </a:p>
          <a:p>
            <a:pPr algn="just">
              <a:lnSpc>
                <a:spcPct val="80000"/>
              </a:lnSpc>
            </a:pPr>
            <a:r>
              <a:rPr lang="en-US" altLang="en-KE" sz="2800" dirty="0">
                <a:latin typeface="Palatino Linotype" panose="02040502050505030304" pitchFamily="18" charset="0"/>
              </a:rPr>
              <a:t>Capacity constraints due to inadequate </a:t>
            </a:r>
            <a:r>
              <a:rPr lang="en-US" altLang="en-KE" sz="2800" dirty="0" err="1">
                <a:latin typeface="Palatino Linotype" panose="02040502050505030304" pitchFamily="18" charset="0"/>
              </a:rPr>
              <a:t>ReTakaful</a:t>
            </a:r>
            <a:r>
              <a:rPr lang="en-US" altLang="en-KE" sz="2800" dirty="0">
                <a:latin typeface="Palatino Linotype" panose="02040502050505030304" pitchFamily="18" charset="0"/>
              </a:rPr>
              <a:t>.</a:t>
            </a:r>
          </a:p>
          <a:p>
            <a:pPr algn="just">
              <a:lnSpc>
                <a:spcPct val="80000"/>
              </a:lnSpc>
            </a:pPr>
            <a:endParaRPr lang="en-US" altLang="en-KE" sz="1800" dirty="0">
              <a:latin typeface="Palatino Linotype" panose="02040502050505030304" pitchFamily="18" charset="0"/>
            </a:endParaRPr>
          </a:p>
          <a:p>
            <a:pPr algn="just">
              <a:lnSpc>
                <a:spcPct val="80000"/>
              </a:lnSpc>
            </a:pPr>
            <a:r>
              <a:rPr lang="en-US" altLang="en-KE" sz="2800" dirty="0">
                <a:latin typeface="Palatino Linotype" panose="02040502050505030304" pitchFamily="18" charset="0"/>
              </a:rPr>
              <a:t>Limited Investment avenues.</a:t>
            </a:r>
            <a:r>
              <a:rPr lang="en-US" altLang="en-KE" sz="2800" dirty="0"/>
              <a:t>                                </a:t>
            </a:r>
          </a:p>
          <a:p>
            <a:pPr algn="just">
              <a:lnSpc>
                <a:spcPct val="80000"/>
              </a:lnSpc>
            </a:pPr>
            <a:endParaRPr lang="en-US" altLang="en-KE" sz="1600" dirty="0">
              <a:latin typeface="Palatino Linotype" panose="02040502050505030304" pitchFamily="18" charset="0"/>
            </a:endParaRPr>
          </a:p>
          <a:p>
            <a:pPr algn="just">
              <a:lnSpc>
                <a:spcPct val="80000"/>
              </a:lnSpc>
            </a:pPr>
            <a:r>
              <a:rPr lang="en-US" altLang="en-KE" sz="2800" dirty="0">
                <a:latin typeface="Palatino Linotype" panose="02040502050505030304" pitchFamily="18" charset="0"/>
              </a:rPr>
              <a:t>H.R. issues.</a:t>
            </a:r>
          </a:p>
        </p:txBody>
      </p:sp>
      <p:pic>
        <p:nvPicPr>
          <p:cNvPr id="4" name="Picture 3" descr="A picture containing clipart&#10;&#10;Description automatically generated">
            <a:extLst>
              <a:ext uri="{FF2B5EF4-FFF2-40B4-BE49-F238E27FC236}">
                <a16:creationId xmlns:a16="http://schemas.microsoft.com/office/drawing/2014/main" id="{21BCDCF0-7941-4BBE-A593-15766FCCA2F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40120" y="6460230"/>
            <a:ext cx="1003880" cy="397770"/>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49890"/>
                                        </p:tgtEl>
                                        <p:attrNameLst>
                                          <p:attrName>style.visibility</p:attrName>
                                        </p:attrNameLst>
                                      </p:cBhvr>
                                      <p:to>
                                        <p:strVal val="visible"/>
                                      </p:to>
                                    </p:set>
                                    <p:anim calcmode="discrete" valueType="clr">
                                      <p:cBhvr override="childStyle">
                                        <p:cTn id="7" dur="80"/>
                                        <p:tgtEl>
                                          <p:spTgt spid="54989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49890"/>
                                        </p:tgtEl>
                                        <p:attrNameLst>
                                          <p:attrName>fillcolor</p:attrName>
                                        </p:attrNameLst>
                                      </p:cBhvr>
                                      <p:tavLst>
                                        <p:tav tm="0">
                                          <p:val>
                                            <p:clrVal>
                                              <a:schemeClr val="accent2"/>
                                            </p:clrVal>
                                          </p:val>
                                        </p:tav>
                                        <p:tav tm="50000">
                                          <p:val>
                                            <p:clrVal>
                                              <a:schemeClr val="hlink"/>
                                            </p:clrVal>
                                          </p:val>
                                        </p:tav>
                                      </p:tavLst>
                                    </p:anim>
                                    <p:set>
                                      <p:cBhvr>
                                        <p:cTn id="9" dur="80"/>
                                        <p:tgtEl>
                                          <p:spTgt spid="549890"/>
                                        </p:tgtEl>
                                        <p:attrNameLst>
                                          <p:attrName>fill.type</p:attrName>
                                        </p:attrNameLst>
                                      </p:cBhvr>
                                      <p:to>
                                        <p:strVal val="solid"/>
                                      </p:to>
                                    </p:set>
                                  </p:childTnLst>
                                </p:cTn>
                              </p:par>
                            </p:childTnLst>
                          </p:cTn>
                        </p:par>
                        <p:par>
                          <p:cTn id="10" fill="hold" nodeType="afterGroup">
                            <p:stCondLst>
                              <p:cond delay="800"/>
                            </p:stCondLst>
                            <p:childTnLst>
                              <p:par>
                                <p:cTn id="11" presetID="2" presetClass="entr" presetSubtype="4" fill="hold" grpId="0" nodeType="afterEffect">
                                  <p:stCondLst>
                                    <p:cond delay="0"/>
                                  </p:stCondLst>
                                  <p:childTnLst>
                                    <p:set>
                                      <p:cBhvr>
                                        <p:cTn id="12" dur="1" fill="hold">
                                          <p:stCondLst>
                                            <p:cond delay="0"/>
                                          </p:stCondLst>
                                        </p:cTn>
                                        <p:tgtEl>
                                          <p:spTgt spid="549891">
                                            <p:txEl>
                                              <p:pRg st="0" end="0"/>
                                            </p:txEl>
                                          </p:spTgt>
                                        </p:tgtEl>
                                        <p:attrNameLst>
                                          <p:attrName>style.visibility</p:attrName>
                                        </p:attrNameLst>
                                      </p:cBhvr>
                                      <p:to>
                                        <p:strVal val="visible"/>
                                      </p:to>
                                    </p:set>
                                    <p:anim calcmode="lin" valueType="num">
                                      <p:cBhvr additive="base">
                                        <p:cTn id="13" dur="500" fill="hold"/>
                                        <p:tgtEl>
                                          <p:spTgt spid="54989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9891">
                                            <p:txEl>
                                              <p:pRg st="0" end="0"/>
                                            </p:txEl>
                                          </p:spTgt>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300"/>
                            </p:stCondLst>
                            <p:childTnLst>
                              <p:par>
                                <p:cTn id="16" presetID="2" presetClass="entr" presetSubtype="4" fill="hold" grpId="0" nodeType="afterEffect">
                                  <p:stCondLst>
                                    <p:cond delay="0"/>
                                  </p:stCondLst>
                                  <p:childTnLst>
                                    <p:set>
                                      <p:cBhvr>
                                        <p:cTn id="17" dur="1" fill="hold">
                                          <p:stCondLst>
                                            <p:cond delay="0"/>
                                          </p:stCondLst>
                                        </p:cTn>
                                        <p:tgtEl>
                                          <p:spTgt spid="549891">
                                            <p:txEl>
                                              <p:pRg st="2" end="2"/>
                                            </p:txEl>
                                          </p:spTgt>
                                        </p:tgtEl>
                                        <p:attrNameLst>
                                          <p:attrName>style.visibility</p:attrName>
                                        </p:attrNameLst>
                                      </p:cBhvr>
                                      <p:to>
                                        <p:strVal val="visible"/>
                                      </p:to>
                                    </p:set>
                                    <p:anim calcmode="lin" valueType="num">
                                      <p:cBhvr additive="base">
                                        <p:cTn id="18" dur="500" fill="hold"/>
                                        <p:tgtEl>
                                          <p:spTgt spid="549891">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49891">
                                            <p:txEl>
                                              <p:pRg st="2" end="2"/>
                                            </p:txEl>
                                          </p:spTgt>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800"/>
                            </p:stCondLst>
                            <p:childTnLst>
                              <p:par>
                                <p:cTn id="21" presetID="2" presetClass="entr" presetSubtype="4" fill="hold" grpId="0" nodeType="afterEffect">
                                  <p:stCondLst>
                                    <p:cond delay="0"/>
                                  </p:stCondLst>
                                  <p:childTnLst>
                                    <p:set>
                                      <p:cBhvr>
                                        <p:cTn id="22" dur="1" fill="hold">
                                          <p:stCondLst>
                                            <p:cond delay="0"/>
                                          </p:stCondLst>
                                        </p:cTn>
                                        <p:tgtEl>
                                          <p:spTgt spid="549891">
                                            <p:txEl>
                                              <p:pRg st="4" end="4"/>
                                            </p:txEl>
                                          </p:spTgt>
                                        </p:tgtEl>
                                        <p:attrNameLst>
                                          <p:attrName>style.visibility</p:attrName>
                                        </p:attrNameLst>
                                      </p:cBhvr>
                                      <p:to>
                                        <p:strVal val="visible"/>
                                      </p:to>
                                    </p:set>
                                    <p:anim calcmode="lin" valueType="num">
                                      <p:cBhvr additive="base">
                                        <p:cTn id="23" dur="500" fill="hold"/>
                                        <p:tgtEl>
                                          <p:spTgt spid="54989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49891">
                                            <p:txEl>
                                              <p:pRg st="4" end="4"/>
                                            </p:txEl>
                                          </p:spTgt>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2300"/>
                            </p:stCondLst>
                            <p:childTnLst>
                              <p:par>
                                <p:cTn id="26" presetID="2" presetClass="entr" presetSubtype="4" fill="hold" grpId="0" nodeType="afterEffect">
                                  <p:stCondLst>
                                    <p:cond delay="0"/>
                                  </p:stCondLst>
                                  <p:childTnLst>
                                    <p:set>
                                      <p:cBhvr>
                                        <p:cTn id="27" dur="1" fill="hold">
                                          <p:stCondLst>
                                            <p:cond delay="0"/>
                                          </p:stCondLst>
                                        </p:cTn>
                                        <p:tgtEl>
                                          <p:spTgt spid="549891">
                                            <p:txEl>
                                              <p:pRg st="6" end="6"/>
                                            </p:txEl>
                                          </p:spTgt>
                                        </p:tgtEl>
                                        <p:attrNameLst>
                                          <p:attrName>style.visibility</p:attrName>
                                        </p:attrNameLst>
                                      </p:cBhvr>
                                      <p:to>
                                        <p:strVal val="visible"/>
                                      </p:to>
                                    </p:set>
                                    <p:anim calcmode="lin" valueType="num">
                                      <p:cBhvr additive="base">
                                        <p:cTn id="28" dur="500" fill="hold"/>
                                        <p:tgtEl>
                                          <p:spTgt spid="549891">
                                            <p:txEl>
                                              <p:pRg st="6" end="6"/>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49891">
                                            <p:txEl>
                                              <p:pRg st="6" end="6"/>
                                            </p:txEl>
                                          </p:spTgt>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2800"/>
                            </p:stCondLst>
                            <p:childTnLst>
                              <p:par>
                                <p:cTn id="31" presetID="2" presetClass="entr" presetSubtype="4" fill="hold" grpId="0" nodeType="afterEffect">
                                  <p:stCondLst>
                                    <p:cond delay="0"/>
                                  </p:stCondLst>
                                  <p:childTnLst>
                                    <p:set>
                                      <p:cBhvr>
                                        <p:cTn id="32" dur="1" fill="hold">
                                          <p:stCondLst>
                                            <p:cond delay="0"/>
                                          </p:stCondLst>
                                        </p:cTn>
                                        <p:tgtEl>
                                          <p:spTgt spid="549891">
                                            <p:txEl>
                                              <p:pRg st="8" end="8"/>
                                            </p:txEl>
                                          </p:spTgt>
                                        </p:tgtEl>
                                        <p:attrNameLst>
                                          <p:attrName>style.visibility</p:attrName>
                                        </p:attrNameLst>
                                      </p:cBhvr>
                                      <p:to>
                                        <p:strVal val="visible"/>
                                      </p:to>
                                    </p:set>
                                    <p:anim calcmode="lin" valueType="num">
                                      <p:cBhvr additive="base">
                                        <p:cTn id="33" dur="500" fill="hold"/>
                                        <p:tgtEl>
                                          <p:spTgt spid="549891">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49891">
                                            <p:txEl>
                                              <p:pRg st="8" end="8"/>
                                            </p:txEl>
                                          </p:spTgt>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3300"/>
                            </p:stCondLst>
                            <p:childTnLst>
                              <p:par>
                                <p:cTn id="36" presetID="2" presetClass="entr" presetSubtype="4" fill="hold" grpId="0" nodeType="afterEffect">
                                  <p:stCondLst>
                                    <p:cond delay="0"/>
                                  </p:stCondLst>
                                  <p:childTnLst>
                                    <p:set>
                                      <p:cBhvr>
                                        <p:cTn id="37" dur="1" fill="hold">
                                          <p:stCondLst>
                                            <p:cond delay="0"/>
                                          </p:stCondLst>
                                        </p:cTn>
                                        <p:tgtEl>
                                          <p:spTgt spid="549891">
                                            <p:txEl>
                                              <p:pRg st="10" end="10"/>
                                            </p:txEl>
                                          </p:spTgt>
                                        </p:tgtEl>
                                        <p:attrNameLst>
                                          <p:attrName>style.visibility</p:attrName>
                                        </p:attrNameLst>
                                      </p:cBhvr>
                                      <p:to>
                                        <p:strVal val="visible"/>
                                      </p:to>
                                    </p:set>
                                    <p:anim calcmode="lin" valueType="num">
                                      <p:cBhvr additive="base">
                                        <p:cTn id="38" dur="500" fill="hold"/>
                                        <p:tgtEl>
                                          <p:spTgt spid="549891">
                                            <p:txEl>
                                              <p:pRg st="10" end="1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4989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890" grpId="0"/>
      <p:bldP spid="549891"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924" name="Rectangle 4">
            <a:extLst>
              <a:ext uri="{FF2B5EF4-FFF2-40B4-BE49-F238E27FC236}">
                <a16:creationId xmlns:a16="http://schemas.microsoft.com/office/drawing/2014/main" id="{66145D0A-3AF0-4FD1-8378-53A5517CE9E5}"/>
              </a:ext>
            </a:extLst>
          </p:cNvPr>
          <p:cNvSpPr>
            <a:spLocks noGrp="1" noRot="1" noChangeArrowheads="1"/>
          </p:cNvSpPr>
          <p:nvPr>
            <p:ph type="title"/>
          </p:nvPr>
        </p:nvSpPr>
        <p:spPr>
          <a:xfrm>
            <a:off x="762000" y="2667000"/>
            <a:ext cx="7772400" cy="1431925"/>
          </a:xfrm>
        </p:spPr>
        <p:txBody>
          <a:bodyPr/>
          <a:lstStyle/>
          <a:p>
            <a:r>
              <a:rPr lang="en-US" altLang="en-KE">
                <a:solidFill>
                  <a:srgbClr val="00FFFF"/>
                </a:solidFill>
              </a:rPr>
              <a:t>Thank you for your attention</a:t>
            </a:r>
          </a:p>
        </p:txBody>
      </p:sp>
      <p:pic>
        <p:nvPicPr>
          <p:cNvPr id="3" name="Picture 2" descr="A picture containing clipart&#10;&#10;Description automatically generated">
            <a:extLst>
              <a:ext uri="{FF2B5EF4-FFF2-40B4-BE49-F238E27FC236}">
                <a16:creationId xmlns:a16="http://schemas.microsoft.com/office/drawing/2014/main" id="{74EAD6A8-6ED5-485F-9D76-B0E46180614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850922" y="971373"/>
            <a:ext cx="5435261" cy="2146928"/>
          </a:xfrm>
          <a:prstGeom prst="rect">
            <a:avLst/>
          </a:prstGeom>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iterate type="lt">
                                    <p:tmPct val="0"/>
                                  </p:iterate>
                                  <p:childTnLst>
                                    <p:set>
                                      <p:cBhvr>
                                        <p:cTn id="6" dur="1" fill="hold">
                                          <p:stCondLst>
                                            <p:cond delay="0"/>
                                          </p:stCondLst>
                                        </p:cTn>
                                        <p:tgtEl>
                                          <p:spTgt spid="209924"/>
                                        </p:tgtEl>
                                        <p:attrNameLst>
                                          <p:attrName>style.visibility</p:attrName>
                                        </p:attrNameLst>
                                      </p:cBhvr>
                                      <p:to>
                                        <p:strVal val="visible"/>
                                      </p:to>
                                    </p:set>
                                    <p:animEffect transition="in" filter="dissolve">
                                      <p:cBhvr>
                                        <p:cTn id="7" dur="1000"/>
                                        <p:tgtEl>
                                          <p:spTgt spid="209924"/>
                                        </p:tgtEl>
                                      </p:cBhvr>
                                    </p:animEffect>
                                  </p:childTnLst>
                                </p:cTn>
                              </p:par>
                            </p:childTnLst>
                          </p:cTn>
                        </p:par>
                        <p:par>
                          <p:cTn id="8" fill="hold" nodeType="afterGroup">
                            <p:stCondLst>
                              <p:cond delay="1000"/>
                            </p:stCondLst>
                            <p:childTnLst>
                              <p:par>
                                <p:cTn id="9" presetID="48" presetClass="exit" presetSubtype="0" decel="50000" fill="hold" grpId="1" nodeType="afterEffect">
                                  <p:stCondLst>
                                    <p:cond delay="0"/>
                                  </p:stCondLst>
                                  <p:iterate type="lt">
                                    <p:tmPct val="0"/>
                                  </p:iterate>
                                  <p:childTnLst>
                                    <p:anim calcmode="lin" valueType="num">
                                      <p:cBhvr>
                                        <p:cTn id="10" dur="1000"/>
                                        <p:tgtEl>
                                          <p:spTgt spid="209924"/>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11" dur="1000"/>
                                        <p:tgtEl>
                                          <p:spTgt spid="209924"/>
                                        </p:tgtEl>
                                        <p:attrNameLst>
                                          <p:attrName>ppt_x</p:attrName>
                                        </p:attrNameLst>
                                      </p:cBhvr>
                                      <p:tavLst>
                                        <p:tav tm="0">
                                          <p:val>
                                            <p:strVal val="ppt_x"/>
                                          </p:val>
                                        </p:tav>
                                        <p:tav tm="50000">
                                          <p:val>
                                            <p:fltVal val="0.95"/>
                                          </p:val>
                                        </p:tav>
                                        <p:tav tm="100000">
                                          <p:val>
                                            <p:fltVal val="-1"/>
                                          </p:val>
                                        </p:tav>
                                      </p:tavLst>
                                    </p:anim>
                                    <p:anim calcmode="lin" valueType="num">
                                      <p:cBhvr>
                                        <p:cTn id="12" dur="1000"/>
                                        <p:tgtEl>
                                          <p:spTgt spid="209924"/>
                                        </p:tgtEl>
                                        <p:attrNameLst>
                                          <p:attrName>ppt_y</p:attrName>
                                        </p:attrNameLst>
                                      </p:cBhvr>
                                      <p:tavLst>
                                        <p:tav tm="0">
                                          <p:val>
                                            <p:strVal val="ppt_y"/>
                                          </p:val>
                                        </p:tav>
                                        <p:tav tm="100000">
                                          <p:val>
                                            <p:strVal val="ppt_y"/>
                                          </p:val>
                                        </p:tav>
                                      </p:tavLst>
                                    </p:anim>
                                    <p:animEffect transition="out" filter="fade">
                                      <p:cBhvr>
                                        <p:cTn id="13" dur="1000"/>
                                        <p:tgtEl>
                                          <p:spTgt spid="209924"/>
                                        </p:tgtEl>
                                      </p:cBhvr>
                                    </p:animEffect>
                                    <p:set>
                                      <p:cBhvr>
                                        <p:cTn id="14" dur="1" fill="hold">
                                          <p:stCondLst>
                                            <p:cond delay="999"/>
                                          </p:stCondLst>
                                        </p:cTn>
                                        <p:tgtEl>
                                          <p:spTgt spid="2099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4" grpId="0"/>
      <p:bldP spid="209924" grpId="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F1E0D4A3-ECB8-4689-ABDB-9CE848CE83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570" name="Rectangle 2">
            <a:extLst>
              <a:ext uri="{FF2B5EF4-FFF2-40B4-BE49-F238E27FC236}">
                <a16:creationId xmlns:a16="http://schemas.microsoft.com/office/drawing/2014/main" id="{125A3BEB-F285-4FB8-83FF-11A5C7D19F81}"/>
              </a:ext>
            </a:extLst>
          </p:cNvPr>
          <p:cNvSpPr>
            <a:spLocks noGrp="1" noRot="1" noChangeArrowheads="1"/>
          </p:cNvSpPr>
          <p:nvPr>
            <p:ph type="title"/>
          </p:nvPr>
        </p:nvSpPr>
        <p:spPr>
          <a:xfrm>
            <a:off x="607500" y="447188"/>
            <a:ext cx="7928998" cy="970450"/>
          </a:xfrm>
          <a:effectLst/>
        </p:spPr>
        <p:txBody>
          <a:bodyPr anchor="ctr">
            <a:normAutofit/>
          </a:bodyPr>
          <a:lstStyle/>
          <a:p>
            <a:pPr algn="ctr"/>
            <a:r>
              <a:rPr lang="en-US" altLang="en-KE" sz="2400">
                <a:solidFill>
                  <a:schemeClr val="tx1"/>
                </a:solidFill>
              </a:rPr>
              <a:t>Objections to Conventional Insurance</a:t>
            </a:r>
          </a:p>
        </p:txBody>
      </p:sp>
      <p:sp>
        <p:nvSpPr>
          <p:cNvPr id="74" name="Freeform: Shape 73">
            <a:extLst>
              <a:ext uri="{FF2B5EF4-FFF2-40B4-BE49-F238E27FC236}">
                <a16:creationId xmlns:a16="http://schemas.microsoft.com/office/drawing/2014/main" id="{8854772B-9C8F-4037-89E0-3A45208AB3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819" y="1576408"/>
            <a:ext cx="8188361"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3571" name="Rectangle 3">
            <a:extLst>
              <a:ext uri="{FF2B5EF4-FFF2-40B4-BE49-F238E27FC236}">
                <a16:creationId xmlns:a16="http://schemas.microsoft.com/office/drawing/2014/main" id="{6E8E2DFC-DF02-480B-82ED-CA807AB11596}"/>
              </a:ext>
            </a:extLst>
          </p:cNvPr>
          <p:cNvSpPr>
            <a:spLocks noGrp="1" noChangeArrowheads="1"/>
          </p:cNvSpPr>
          <p:nvPr>
            <p:ph idx="1"/>
          </p:nvPr>
        </p:nvSpPr>
        <p:spPr>
          <a:xfrm>
            <a:off x="836799" y="2222287"/>
            <a:ext cx="7475214" cy="3636511"/>
          </a:xfrm>
          <a:effectLst/>
        </p:spPr>
        <p:txBody>
          <a:bodyPr>
            <a:normAutofit/>
          </a:bodyPr>
          <a:lstStyle/>
          <a:p>
            <a:pPr>
              <a:lnSpc>
                <a:spcPct val="90000"/>
              </a:lnSpc>
            </a:pPr>
            <a:r>
              <a:rPr lang="en-US" altLang="en-KE" b="1"/>
              <a:t>Scholars view the insurance contract as an exchange contract – money is being exchanged for money over time.</a:t>
            </a:r>
          </a:p>
          <a:p>
            <a:pPr>
              <a:lnSpc>
                <a:spcPct val="90000"/>
              </a:lnSpc>
            </a:pPr>
            <a:r>
              <a:rPr lang="en-US" altLang="en-KE" b="1"/>
              <a:t>This brings about the problem of </a:t>
            </a:r>
            <a:r>
              <a:rPr lang="en-US" altLang="en-KE" b="1" i="1"/>
              <a:t>gharrar</a:t>
            </a:r>
            <a:r>
              <a:rPr lang="en-US" altLang="en-KE" b="1"/>
              <a:t> (which leads to </a:t>
            </a:r>
            <a:r>
              <a:rPr lang="en-US" altLang="en-KE" b="1" i="1"/>
              <a:t>maisir</a:t>
            </a:r>
            <a:r>
              <a:rPr lang="en-US" altLang="en-KE" b="1"/>
              <a:t>) and in investments aspect, </a:t>
            </a:r>
            <a:r>
              <a:rPr lang="en-US" altLang="en-KE" b="1" i="1"/>
              <a:t>riba</a:t>
            </a:r>
            <a:r>
              <a:rPr lang="en-US" altLang="en-KE" b="1"/>
              <a:t>.</a:t>
            </a:r>
          </a:p>
          <a:p>
            <a:pPr>
              <a:lnSpc>
                <a:spcPct val="90000"/>
              </a:lnSpc>
            </a:pPr>
            <a:r>
              <a:rPr lang="en-US" altLang="en-KE" b="1"/>
              <a:t>Elements of:</a:t>
            </a:r>
          </a:p>
          <a:p>
            <a:pPr lvl="1">
              <a:lnSpc>
                <a:spcPct val="90000"/>
              </a:lnSpc>
              <a:buClr>
                <a:schemeClr val="tx1"/>
              </a:buClr>
              <a:buFontTx/>
              <a:buChar char="•"/>
            </a:pPr>
            <a:r>
              <a:rPr lang="en-US" altLang="en-KE" b="1"/>
              <a:t>Uncertainty – </a:t>
            </a:r>
            <a:r>
              <a:rPr lang="en-US" altLang="en-KE" b="1" i="1"/>
              <a:t>Gharrar</a:t>
            </a:r>
            <a:r>
              <a:rPr lang="en-US" altLang="en-KE" b="1"/>
              <a:t> </a:t>
            </a:r>
          </a:p>
          <a:p>
            <a:pPr lvl="1">
              <a:lnSpc>
                <a:spcPct val="90000"/>
              </a:lnSpc>
              <a:buClr>
                <a:schemeClr val="tx1"/>
              </a:buClr>
              <a:buFontTx/>
              <a:buChar char="•"/>
            </a:pPr>
            <a:r>
              <a:rPr lang="en-US" altLang="en-KE" b="1"/>
              <a:t>Gambling – </a:t>
            </a:r>
            <a:r>
              <a:rPr lang="en-US" altLang="en-KE" b="1" i="1"/>
              <a:t>Maisir</a:t>
            </a:r>
          </a:p>
          <a:p>
            <a:pPr lvl="1">
              <a:lnSpc>
                <a:spcPct val="90000"/>
              </a:lnSpc>
              <a:buClr>
                <a:schemeClr val="tx1"/>
              </a:buClr>
              <a:buFontTx/>
              <a:buChar char="•"/>
            </a:pPr>
            <a:r>
              <a:rPr lang="en-US" altLang="en-KE" b="1"/>
              <a:t>Interest – </a:t>
            </a:r>
            <a:r>
              <a:rPr lang="en-US" altLang="en-KE" b="1" i="1"/>
              <a:t>Riba</a:t>
            </a:r>
          </a:p>
          <a:p>
            <a:pPr lvl="1">
              <a:lnSpc>
                <a:spcPct val="90000"/>
              </a:lnSpc>
              <a:buClr>
                <a:schemeClr val="tx1"/>
              </a:buClr>
              <a:buFontTx/>
              <a:buChar char="•"/>
            </a:pPr>
            <a:r>
              <a:rPr lang="en-US" altLang="en-KE" b="1"/>
              <a:t>UW + Investment Profit belongs to the Company</a:t>
            </a:r>
          </a:p>
          <a:p>
            <a:pPr>
              <a:lnSpc>
                <a:spcPct val="90000"/>
              </a:lnSpc>
            </a:pPr>
            <a:r>
              <a:rPr lang="en-US" altLang="en-KE" b="1"/>
              <a:t>Note that the Scholars do not object to insurance </a:t>
            </a:r>
            <a:r>
              <a:rPr lang="en-US" altLang="en-KE" b="1" i="1"/>
              <a:t>per se </a:t>
            </a:r>
            <a:r>
              <a:rPr lang="en-US" altLang="en-KE" b="1"/>
              <a:t> but only to certain weaknesses in the insurance contract.</a:t>
            </a:r>
          </a:p>
        </p:txBody>
      </p:sp>
      <p:pic>
        <p:nvPicPr>
          <p:cNvPr id="6" name="Picture 5" descr="A picture containing clipart&#10;&#10;Description automatically generated">
            <a:extLst>
              <a:ext uri="{FF2B5EF4-FFF2-40B4-BE49-F238E27FC236}">
                <a16:creationId xmlns:a16="http://schemas.microsoft.com/office/drawing/2014/main" id="{5EF5B236-6BE5-4658-BFA1-80DAE3182F8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140120" y="6460230"/>
            <a:ext cx="1003880" cy="397770"/>
          </a:xfrm>
          <a:prstGeom prst="rect">
            <a:avLst/>
          </a:prstGeom>
        </p:spPr>
      </p:pic>
    </p:spTree>
    <p:extLst>
      <p:ext uri="{BB962C8B-B14F-4D97-AF65-F5344CB8AC3E}">
        <p14:creationId xmlns:p14="http://schemas.microsoft.com/office/powerpoint/2010/main" val="1616267636"/>
      </p:ext>
    </p:extLst>
  </p:cSld>
  <p:clrMapOvr>
    <a:masterClrMapping/>
  </p:clrMapOvr>
  <p:transition spd="slow">
    <p:cover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F1E0D4A3-ECB8-4689-ABDB-9CE848CE83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594" name="Rectangle 2">
            <a:extLst>
              <a:ext uri="{FF2B5EF4-FFF2-40B4-BE49-F238E27FC236}">
                <a16:creationId xmlns:a16="http://schemas.microsoft.com/office/drawing/2014/main" id="{A808A5BA-FED7-44E5-88D3-9B8E7C16DBD2}"/>
              </a:ext>
            </a:extLst>
          </p:cNvPr>
          <p:cNvSpPr>
            <a:spLocks noGrp="1" noRot="1" noChangeArrowheads="1"/>
          </p:cNvSpPr>
          <p:nvPr>
            <p:ph type="title"/>
          </p:nvPr>
        </p:nvSpPr>
        <p:spPr>
          <a:xfrm>
            <a:off x="607500" y="447188"/>
            <a:ext cx="7928998" cy="970450"/>
          </a:xfrm>
          <a:effectLst/>
        </p:spPr>
        <p:txBody>
          <a:bodyPr anchor="ctr">
            <a:normAutofit/>
          </a:bodyPr>
          <a:lstStyle/>
          <a:p>
            <a:pPr algn="ctr"/>
            <a:r>
              <a:rPr lang="en-US" altLang="en-KE" sz="2400">
                <a:solidFill>
                  <a:schemeClr val="tx1"/>
                </a:solidFill>
              </a:rPr>
              <a:t>Uncertainty – Gharrar</a:t>
            </a:r>
          </a:p>
        </p:txBody>
      </p:sp>
      <p:sp>
        <p:nvSpPr>
          <p:cNvPr id="494601" name="Freeform: Shape 73">
            <a:extLst>
              <a:ext uri="{FF2B5EF4-FFF2-40B4-BE49-F238E27FC236}">
                <a16:creationId xmlns:a16="http://schemas.microsoft.com/office/drawing/2014/main" id="{8854772B-9C8F-4037-89E0-3A45208AB3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819" y="1576408"/>
            <a:ext cx="8188361"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4595" name="Rectangle 3">
            <a:extLst>
              <a:ext uri="{FF2B5EF4-FFF2-40B4-BE49-F238E27FC236}">
                <a16:creationId xmlns:a16="http://schemas.microsoft.com/office/drawing/2014/main" id="{85F0481A-A61D-49F5-A36B-BB1600C8A0AA}"/>
              </a:ext>
            </a:extLst>
          </p:cNvPr>
          <p:cNvSpPr>
            <a:spLocks noGrp="1" noChangeArrowheads="1"/>
          </p:cNvSpPr>
          <p:nvPr>
            <p:ph idx="1"/>
          </p:nvPr>
        </p:nvSpPr>
        <p:spPr>
          <a:xfrm>
            <a:off x="836799" y="2222287"/>
            <a:ext cx="7475214" cy="3636511"/>
          </a:xfrm>
          <a:effectLst/>
        </p:spPr>
        <p:txBody>
          <a:bodyPr>
            <a:normAutofit/>
          </a:bodyPr>
          <a:lstStyle/>
          <a:p>
            <a:pPr>
              <a:lnSpc>
                <a:spcPct val="90000"/>
              </a:lnSpc>
              <a:buFont typeface="Wingdings" panose="05000000000000000000" pitchFamily="2" charset="2"/>
              <a:buNone/>
            </a:pPr>
            <a:endParaRPr lang="en-US" altLang="en-KE" sz="1500"/>
          </a:p>
          <a:p>
            <a:pPr>
              <a:lnSpc>
                <a:spcPct val="90000"/>
              </a:lnSpc>
            </a:pPr>
            <a:r>
              <a:rPr lang="en-US" altLang="en-KE" sz="1500" b="1"/>
              <a:t>Conventional insurance contract is basically a contract of exchange  (mu’awadat) i.e. buying and selling whereby policy (indemnity) is sold as goods, with the premium as the price or consideration.</a:t>
            </a:r>
          </a:p>
          <a:p>
            <a:pPr>
              <a:lnSpc>
                <a:spcPct val="90000"/>
              </a:lnSpc>
            </a:pPr>
            <a:r>
              <a:rPr lang="en-US" altLang="en-KE" sz="1500" b="1"/>
              <a:t>The consideration must be certain for exchange contract.</a:t>
            </a:r>
          </a:p>
          <a:p>
            <a:pPr>
              <a:lnSpc>
                <a:spcPct val="90000"/>
              </a:lnSpc>
            </a:pPr>
            <a:r>
              <a:rPr lang="en-US" altLang="en-KE" sz="1500" b="1" i="1"/>
              <a:t>Gharrar</a:t>
            </a:r>
            <a:r>
              <a:rPr lang="en-US" altLang="en-KE" sz="1500" b="1"/>
              <a:t> in insurance contracts pertains to “deliverability” of subject matter, i.e. uncertainty as to:</a:t>
            </a:r>
          </a:p>
          <a:p>
            <a:pPr lvl="1">
              <a:lnSpc>
                <a:spcPct val="90000"/>
              </a:lnSpc>
            </a:pPr>
            <a:r>
              <a:rPr lang="en-US" altLang="en-KE" sz="1500" b="1"/>
              <a:t>Whether the insured will get the compensation promised?</a:t>
            </a:r>
          </a:p>
          <a:p>
            <a:pPr lvl="1">
              <a:lnSpc>
                <a:spcPct val="90000"/>
              </a:lnSpc>
            </a:pPr>
            <a:r>
              <a:rPr lang="en-US" altLang="en-KE" sz="1500" b="1"/>
              <a:t>How much the insured will get?</a:t>
            </a:r>
          </a:p>
          <a:p>
            <a:pPr lvl="1">
              <a:lnSpc>
                <a:spcPct val="90000"/>
              </a:lnSpc>
            </a:pPr>
            <a:r>
              <a:rPr lang="en-US" altLang="en-KE" sz="1500" b="1"/>
              <a:t>When will the compensation be paid?</a:t>
            </a:r>
          </a:p>
          <a:p>
            <a:pPr>
              <a:lnSpc>
                <a:spcPct val="90000"/>
              </a:lnSpc>
            </a:pPr>
            <a:r>
              <a:rPr lang="en-US" altLang="en-KE" sz="1500" b="1"/>
              <a:t>Thus, it involves an element of uncertainty in the subject matter of the insurance sales contract, which renders it void under the Islamic law.</a:t>
            </a:r>
          </a:p>
          <a:p>
            <a:pPr>
              <a:lnSpc>
                <a:spcPct val="90000"/>
              </a:lnSpc>
              <a:buFont typeface="Wingdings" panose="05000000000000000000" pitchFamily="2" charset="2"/>
              <a:buNone/>
            </a:pPr>
            <a:endParaRPr lang="en-US" altLang="en-KE" sz="1500" b="1"/>
          </a:p>
        </p:txBody>
      </p:sp>
      <p:pic>
        <p:nvPicPr>
          <p:cNvPr id="4" name="Picture 3" descr="A picture containing clipart&#10;&#10;Description automatically generated">
            <a:extLst>
              <a:ext uri="{FF2B5EF4-FFF2-40B4-BE49-F238E27FC236}">
                <a16:creationId xmlns:a16="http://schemas.microsoft.com/office/drawing/2014/main" id="{86C72A6B-7065-4BB8-ABFF-87D559B7512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140120" y="6460230"/>
            <a:ext cx="1003880" cy="397770"/>
          </a:xfrm>
          <a:prstGeom prst="rect">
            <a:avLst/>
          </a:prstGeom>
        </p:spPr>
      </p:pic>
    </p:spTree>
    <p:extLst>
      <p:ext uri="{BB962C8B-B14F-4D97-AF65-F5344CB8AC3E}">
        <p14:creationId xmlns:p14="http://schemas.microsoft.com/office/powerpoint/2010/main" val="3971923816"/>
      </p:ext>
    </p:extLst>
  </p:cSld>
  <p:clrMapOvr>
    <a:masterClrMapping/>
  </p:clrMapOvr>
  <p:transition spd="slow">
    <p:cover dir="rd"/>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5C44DBB-AD7C-4682-B258-6367305D20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994" name="Rectangle 2">
            <a:extLst>
              <a:ext uri="{FF2B5EF4-FFF2-40B4-BE49-F238E27FC236}">
                <a16:creationId xmlns:a16="http://schemas.microsoft.com/office/drawing/2014/main" id="{9F673814-48C9-4A05-8CF7-0F2EB7AFFD3F}"/>
              </a:ext>
            </a:extLst>
          </p:cNvPr>
          <p:cNvSpPr>
            <a:spLocks noGrp="1" noRot="1" noChangeArrowheads="1"/>
          </p:cNvSpPr>
          <p:nvPr>
            <p:ph type="title"/>
          </p:nvPr>
        </p:nvSpPr>
        <p:spPr>
          <a:xfrm>
            <a:off x="723900" y="1218476"/>
            <a:ext cx="2390488" cy="4421050"/>
          </a:xfrm>
          <a:effectLst/>
        </p:spPr>
        <p:txBody>
          <a:bodyPr anchor="ctr">
            <a:normAutofit/>
          </a:bodyPr>
          <a:lstStyle/>
          <a:p>
            <a:pPr algn="r"/>
            <a:r>
              <a:rPr lang="en-US" altLang="en-KE" sz="2800">
                <a:solidFill>
                  <a:schemeClr val="tx1"/>
                </a:solidFill>
              </a:rPr>
              <a:t>Gambling – Maisir</a:t>
            </a:r>
          </a:p>
        </p:txBody>
      </p:sp>
      <p:cxnSp>
        <p:nvCxnSpPr>
          <p:cNvPr id="74" name="Straight Connector 73">
            <a:extLst>
              <a:ext uri="{FF2B5EF4-FFF2-40B4-BE49-F238E27FC236}">
                <a16:creationId xmlns:a16="http://schemas.microsoft.com/office/drawing/2014/main" id="{A1CED323-FAF0-4E0B-8717-FC1F468A28F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7225"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212995" name="Rectangle 3">
            <a:extLst>
              <a:ext uri="{FF2B5EF4-FFF2-40B4-BE49-F238E27FC236}">
                <a16:creationId xmlns:a16="http://schemas.microsoft.com/office/drawing/2014/main" id="{E9EE3429-AD87-4439-BF0A-B279F9F119C8}"/>
              </a:ext>
            </a:extLst>
          </p:cNvPr>
          <p:cNvSpPr>
            <a:spLocks noGrp="1" noChangeArrowheads="1"/>
          </p:cNvSpPr>
          <p:nvPr>
            <p:ph idx="1"/>
          </p:nvPr>
        </p:nvSpPr>
        <p:spPr>
          <a:xfrm>
            <a:off x="3860063" y="1218475"/>
            <a:ext cx="4560037" cy="4421051"/>
          </a:xfrm>
          <a:effectLst/>
        </p:spPr>
        <p:txBody>
          <a:bodyPr>
            <a:normAutofit/>
          </a:bodyPr>
          <a:lstStyle/>
          <a:p>
            <a:r>
              <a:rPr lang="en-US" altLang="en-KE" sz="1400" b="1"/>
              <a:t>“Insurance is a contract upon speculation. Good faith forbids either party from concealing what he privately knows, to draw the other into a bargain, from his ignorance of that fact, and his believing to the contrary”   </a:t>
            </a:r>
            <a:r>
              <a:rPr lang="en-US" altLang="en-KE" sz="1400" b="1" i="1"/>
              <a:t>(Lord Mansfield in Carter v. Boehm – 1766).</a:t>
            </a:r>
          </a:p>
          <a:p>
            <a:endParaRPr lang="en-US" altLang="en-KE" sz="1400" b="1" i="1"/>
          </a:p>
          <a:p>
            <a:r>
              <a:rPr lang="en-US" altLang="en-KE" sz="1400" b="1"/>
              <a:t>The insured loses the money paid for the premium when the insured event does not occur. </a:t>
            </a:r>
          </a:p>
          <a:p>
            <a:pPr>
              <a:buFont typeface="Wingdings" panose="05000000000000000000" pitchFamily="2" charset="2"/>
              <a:buNone/>
            </a:pPr>
            <a:endParaRPr lang="en-US" altLang="en-KE" sz="1400" b="1"/>
          </a:p>
          <a:p>
            <a:r>
              <a:rPr lang="en-US" altLang="en-KE" sz="1400" b="1"/>
              <a:t>The company will be in deficit if claims are higher than premium.</a:t>
            </a:r>
          </a:p>
        </p:txBody>
      </p:sp>
      <p:pic>
        <p:nvPicPr>
          <p:cNvPr id="4" name="Picture 3" descr="A picture containing clipart&#10;&#10;Description automatically generated">
            <a:extLst>
              <a:ext uri="{FF2B5EF4-FFF2-40B4-BE49-F238E27FC236}">
                <a16:creationId xmlns:a16="http://schemas.microsoft.com/office/drawing/2014/main" id="{5547BDCE-F544-4738-86AF-A28125CF5A0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140120" y="6460230"/>
            <a:ext cx="1003880" cy="397770"/>
          </a:xfrm>
          <a:prstGeom prst="rect">
            <a:avLst/>
          </a:prstGeom>
        </p:spPr>
      </p:pic>
    </p:spTree>
    <p:extLst>
      <p:ext uri="{BB962C8B-B14F-4D97-AF65-F5344CB8AC3E}">
        <p14:creationId xmlns:p14="http://schemas.microsoft.com/office/powerpoint/2010/main" val="1179996288"/>
      </p:ext>
    </p:extLst>
  </p:cSld>
  <p:clrMapOvr>
    <a:masterClrMapping/>
  </p:clrMapOvr>
  <p:transition spd="slow">
    <p:pull dir="ld"/>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F1E0D4A3-ECB8-4689-ABDB-9CE848CE83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018" name="Rectangle 2">
            <a:extLst>
              <a:ext uri="{FF2B5EF4-FFF2-40B4-BE49-F238E27FC236}">
                <a16:creationId xmlns:a16="http://schemas.microsoft.com/office/drawing/2014/main" id="{DF7D19C5-BBC2-481B-930C-CCEFB6C4A32B}"/>
              </a:ext>
            </a:extLst>
          </p:cNvPr>
          <p:cNvSpPr>
            <a:spLocks noGrp="1" noRot="1" noChangeArrowheads="1"/>
          </p:cNvSpPr>
          <p:nvPr>
            <p:ph type="title"/>
          </p:nvPr>
        </p:nvSpPr>
        <p:spPr>
          <a:xfrm>
            <a:off x="607500" y="447188"/>
            <a:ext cx="7928998" cy="970450"/>
          </a:xfrm>
          <a:effectLst/>
        </p:spPr>
        <p:txBody>
          <a:bodyPr anchor="ctr">
            <a:normAutofit/>
          </a:bodyPr>
          <a:lstStyle/>
          <a:p>
            <a:pPr algn="ctr"/>
            <a:r>
              <a:rPr lang="en-US" altLang="en-KE" sz="2400">
                <a:solidFill>
                  <a:schemeClr val="tx1"/>
                </a:solidFill>
              </a:rPr>
              <a:t>Interest – Riba</a:t>
            </a:r>
          </a:p>
        </p:txBody>
      </p:sp>
      <p:sp>
        <p:nvSpPr>
          <p:cNvPr id="74" name="Freeform: Shape 73">
            <a:extLst>
              <a:ext uri="{FF2B5EF4-FFF2-40B4-BE49-F238E27FC236}">
                <a16:creationId xmlns:a16="http://schemas.microsoft.com/office/drawing/2014/main" id="{8854772B-9C8F-4037-89E0-3A45208AB3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819" y="1576408"/>
            <a:ext cx="8188361"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4019" name="Rectangle 3">
            <a:extLst>
              <a:ext uri="{FF2B5EF4-FFF2-40B4-BE49-F238E27FC236}">
                <a16:creationId xmlns:a16="http://schemas.microsoft.com/office/drawing/2014/main" id="{7CB2F78D-8B10-47D9-B6F9-287C1A440704}"/>
              </a:ext>
            </a:extLst>
          </p:cNvPr>
          <p:cNvSpPr>
            <a:spLocks noGrp="1" noChangeArrowheads="1"/>
          </p:cNvSpPr>
          <p:nvPr>
            <p:ph idx="1"/>
          </p:nvPr>
        </p:nvSpPr>
        <p:spPr>
          <a:xfrm>
            <a:off x="836799" y="2222287"/>
            <a:ext cx="7475214" cy="3636511"/>
          </a:xfrm>
          <a:effectLst/>
        </p:spPr>
        <p:txBody>
          <a:bodyPr>
            <a:normAutofit/>
          </a:bodyPr>
          <a:lstStyle/>
          <a:p>
            <a:r>
              <a:rPr lang="en-US" altLang="en-KE" b="1" i="1"/>
              <a:t>“ …. Allah has permitted trading and forbidden riba” (Al Baqarah 2 : 275).</a:t>
            </a:r>
          </a:p>
          <a:p>
            <a:pPr>
              <a:buFont typeface="Wingdings" panose="05000000000000000000" pitchFamily="2" charset="2"/>
              <a:buNone/>
            </a:pPr>
            <a:endParaRPr lang="en-US" altLang="en-KE" b="1" i="1"/>
          </a:p>
          <a:p>
            <a:r>
              <a:rPr lang="en-US" altLang="en-KE" b="1"/>
              <a:t>Insurance funds are invested in financial instruments which contain the element of Riba. </a:t>
            </a:r>
          </a:p>
        </p:txBody>
      </p:sp>
      <p:pic>
        <p:nvPicPr>
          <p:cNvPr id="4" name="Picture 3" descr="A picture containing clipart&#10;&#10;Description automatically generated">
            <a:extLst>
              <a:ext uri="{FF2B5EF4-FFF2-40B4-BE49-F238E27FC236}">
                <a16:creationId xmlns:a16="http://schemas.microsoft.com/office/drawing/2014/main" id="{7784195F-B536-459E-94A5-73C5B22A824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140120" y="6460230"/>
            <a:ext cx="1003880" cy="397770"/>
          </a:xfrm>
          <a:prstGeom prst="rect">
            <a:avLst/>
          </a:prstGeom>
        </p:spPr>
      </p:pic>
    </p:spTree>
    <p:extLst>
      <p:ext uri="{BB962C8B-B14F-4D97-AF65-F5344CB8AC3E}">
        <p14:creationId xmlns:p14="http://schemas.microsoft.com/office/powerpoint/2010/main" val="1001885307"/>
      </p:ext>
    </p:extLst>
  </p:cSld>
  <p:clrMapOvr>
    <a:masterClrMapping/>
  </p:clrMapOvr>
  <p:transition spd="slow">
    <p:pull dir="l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6">
            <a:extLst>
              <a:ext uri="{FF2B5EF4-FFF2-40B4-BE49-F238E27FC236}">
                <a16:creationId xmlns:a16="http://schemas.microsoft.com/office/drawing/2014/main" id="{133F8CB7-795C-4272-9073-64D8CF97F2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73" name="Freeform: Shape 72">
            <a:extLst>
              <a:ext uri="{FF2B5EF4-FFF2-40B4-BE49-F238E27FC236}">
                <a16:creationId xmlns:a16="http://schemas.microsoft.com/office/drawing/2014/main" id="{9610F818-219E-491F-887F-B078103BA2B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39895"/>
            <a:ext cx="9143999" cy="3118104"/>
          </a:xfrm>
          <a:custGeom>
            <a:avLst/>
            <a:gdLst>
              <a:gd name="connsiteX0" fmla="*/ 0 w 12192000"/>
              <a:gd name="connsiteY0" fmla="*/ 0 h 3118104"/>
              <a:gd name="connsiteX1" fmla="*/ 3676329 w 12192000"/>
              <a:gd name="connsiteY1" fmla="*/ 0 h 3118104"/>
              <a:gd name="connsiteX2" fmla="*/ 5595257 w 12192000"/>
              <a:gd name="connsiteY2" fmla="*/ 0 h 3118104"/>
              <a:gd name="connsiteX3" fmla="*/ 5672349 w 12192000"/>
              <a:gd name="connsiteY3" fmla="*/ 0 h 3118104"/>
              <a:gd name="connsiteX4" fmla="*/ 6053347 w 12192000"/>
              <a:gd name="connsiteY4" fmla="*/ 263783 h 3118104"/>
              <a:gd name="connsiteX5" fmla="*/ 6061813 w 12192000"/>
              <a:gd name="connsiteY5" fmla="*/ 266713 h 3118104"/>
              <a:gd name="connsiteX6" fmla="*/ 6074513 w 12192000"/>
              <a:gd name="connsiteY6" fmla="*/ 271110 h 3118104"/>
              <a:gd name="connsiteX7" fmla="*/ 6087212 w 12192000"/>
              <a:gd name="connsiteY7" fmla="*/ 275506 h 3118104"/>
              <a:gd name="connsiteX8" fmla="*/ 6097797 w 12192000"/>
              <a:gd name="connsiteY8" fmla="*/ 275506 h 3118104"/>
              <a:gd name="connsiteX9" fmla="*/ 6110496 w 12192000"/>
              <a:gd name="connsiteY9" fmla="*/ 275506 h 3118104"/>
              <a:gd name="connsiteX10" fmla="*/ 6121079 w 12192000"/>
              <a:gd name="connsiteY10" fmla="*/ 271110 h 3118104"/>
              <a:gd name="connsiteX11" fmla="*/ 6133779 w 12192000"/>
              <a:gd name="connsiteY11" fmla="*/ 266713 h 3118104"/>
              <a:gd name="connsiteX12" fmla="*/ 6142246 w 12192000"/>
              <a:gd name="connsiteY12" fmla="*/ 263783 h 3118104"/>
              <a:gd name="connsiteX13" fmla="*/ 6523247 w 12192000"/>
              <a:gd name="connsiteY13" fmla="*/ 0 h 3118104"/>
              <a:gd name="connsiteX14" fmla="*/ 6596743 w 12192000"/>
              <a:gd name="connsiteY14" fmla="*/ 0 h 3118104"/>
              <a:gd name="connsiteX15" fmla="*/ 12186115 w 12192000"/>
              <a:gd name="connsiteY15" fmla="*/ 0 h 3118104"/>
              <a:gd name="connsiteX16" fmla="*/ 12192000 w 12192000"/>
              <a:gd name="connsiteY16" fmla="*/ 0 h 3118104"/>
              <a:gd name="connsiteX17" fmla="*/ 12192000 w 12192000"/>
              <a:gd name="connsiteY17" fmla="*/ 3118104 h 3118104"/>
              <a:gd name="connsiteX18" fmla="*/ 7728858 w 12192000"/>
              <a:gd name="connsiteY18" fmla="*/ 3118104 h 3118104"/>
              <a:gd name="connsiteX19" fmla="*/ 6596743 w 12192000"/>
              <a:gd name="connsiteY19" fmla="*/ 3118104 h 3118104"/>
              <a:gd name="connsiteX20" fmla="*/ 5595257 w 12192000"/>
              <a:gd name="connsiteY20" fmla="*/ 3118104 h 3118104"/>
              <a:gd name="connsiteX21" fmla="*/ 2906487 w 12192000"/>
              <a:gd name="connsiteY21" fmla="*/ 3118104 h 3118104"/>
              <a:gd name="connsiteX22" fmla="*/ 0 w 12192000"/>
              <a:gd name="connsiteY22" fmla="*/ 3118104 h 311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2000" h="3118104">
                <a:moveTo>
                  <a:pt x="0" y="0"/>
                </a:moveTo>
                <a:lnTo>
                  <a:pt x="3676329" y="0"/>
                </a:lnTo>
                <a:lnTo>
                  <a:pt x="5595257" y="0"/>
                </a:lnTo>
                <a:lnTo>
                  <a:pt x="5672349" y="0"/>
                </a:lnTo>
                <a:lnTo>
                  <a:pt x="6053347" y="263783"/>
                </a:lnTo>
                <a:lnTo>
                  <a:pt x="6061813" y="266713"/>
                </a:lnTo>
                <a:lnTo>
                  <a:pt x="6074513" y="271110"/>
                </a:lnTo>
                <a:lnTo>
                  <a:pt x="6087212" y="275506"/>
                </a:lnTo>
                <a:lnTo>
                  <a:pt x="6097797" y="275506"/>
                </a:lnTo>
                <a:lnTo>
                  <a:pt x="6110496" y="275506"/>
                </a:lnTo>
                <a:lnTo>
                  <a:pt x="6121079" y="271110"/>
                </a:lnTo>
                <a:lnTo>
                  <a:pt x="6133779" y="266713"/>
                </a:lnTo>
                <a:lnTo>
                  <a:pt x="6142246" y="263783"/>
                </a:lnTo>
                <a:lnTo>
                  <a:pt x="6523247" y="0"/>
                </a:lnTo>
                <a:lnTo>
                  <a:pt x="6596743" y="0"/>
                </a:lnTo>
                <a:lnTo>
                  <a:pt x="12186115" y="0"/>
                </a:lnTo>
                <a:lnTo>
                  <a:pt x="12192000" y="0"/>
                </a:lnTo>
                <a:lnTo>
                  <a:pt x="12192000" y="3118104"/>
                </a:lnTo>
                <a:lnTo>
                  <a:pt x="7728858" y="3118104"/>
                </a:lnTo>
                <a:lnTo>
                  <a:pt x="6596743" y="3118104"/>
                </a:lnTo>
                <a:lnTo>
                  <a:pt x="5595257" y="3118104"/>
                </a:lnTo>
                <a:lnTo>
                  <a:pt x="2906487" y="3118104"/>
                </a:lnTo>
                <a:lnTo>
                  <a:pt x="0" y="3118104"/>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42" name="Rectangle 2">
            <a:extLst>
              <a:ext uri="{FF2B5EF4-FFF2-40B4-BE49-F238E27FC236}">
                <a16:creationId xmlns:a16="http://schemas.microsoft.com/office/drawing/2014/main" id="{855804ED-E572-4C28-AF2A-F06F8D1493DE}"/>
              </a:ext>
            </a:extLst>
          </p:cNvPr>
          <p:cNvSpPr>
            <a:spLocks noGrp="1" noRot="1" noChangeArrowheads="1"/>
          </p:cNvSpPr>
          <p:nvPr>
            <p:ph type="title"/>
          </p:nvPr>
        </p:nvSpPr>
        <p:spPr>
          <a:xfrm>
            <a:off x="607500" y="4080386"/>
            <a:ext cx="7929000" cy="1388741"/>
          </a:xfrm>
        </p:spPr>
        <p:txBody>
          <a:bodyPr vert="horz" lIns="91440" tIns="45720" rIns="91440" bIns="45720" rtlCol="0" anchor="b">
            <a:normAutofit/>
          </a:bodyPr>
          <a:lstStyle/>
          <a:p>
            <a:pPr algn="ctr"/>
            <a:r>
              <a:rPr lang="en-US" altLang="en-KE" sz="5400">
                <a:solidFill>
                  <a:srgbClr val="FFFFFF"/>
                </a:solidFill>
                <a:cs typeface="+mj-cs"/>
              </a:rPr>
              <a:t>Introduction to Takaful </a:t>
            </a:r>
          </a:p>
        </p:txBody>
      </p:sp>
      <p:sp>
        <p:nvSpPr>
          <p:cNvPr id="75" name="Rounded Rectangle 16">
            <a:extLst>
              <a:ext uri="{FF2B5EF4-FFF2-40B4-BE49-F238E27FC236}">
                <a16:creationId xmlns:a16="http://schemas.microsoft.com/office/drawing/2014/main" id="{5A086AAD-1108-41EB-A7C9-5E22CA942EB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7854" y="643464"/>
            <a:ext cx="5818353" cy="2817491"/>
          </a:xfrm>
          <a:prstGeom prst="roundRect">
            <a:avLst>
              <a:gd name="adj" fmla="val 3513"/>
            </a:avLst>
          </a:prstGeom>
          <a:solidFill>
            <a:schemeClr val="bg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clipart&#10;&#10;Description automatically generated">
            <a:extLst>
              <a:ext uri="{FF2B5EF4-FFF2-40B4-BE49-F238E27FC236}">
                <a16:creationId xmlns:a16="http://schemas.microsoft.com/office/drawing/2014/main" id="{A76F8D18-07EE-4B3F-9012-7D646E588E3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850922" y="971373"/>
            <a:ext cx="5435261" cy="2146928"/>
          </a:xfrm>
          <a:prstGeom prst="rect">
            <a:avLst/>
          </a:prstGeom>
        </p:spPr>
      </p:pic>
    </p:spTree>
  </p:cSld>
  <p:clrMapOvr>
    <a:overrideClrMapping bg1="lt1" tx1="dk1" bg2="lt2" tx2="dk2" accent1="accent1" accent2="accent2" accent3="accent3" accent4="accent4" accent5="accent5" accent6="accent6" hlink="hlink" folHlink="folHlink"/>
  </p:clrMapOvr>
  <p:transition spd="slow">
    <p:cove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2502</TotalTime>
  <Words>2361</Words>
  <Application>Microsoft Office PowerPoint</Application>
  <PresentationFormat>On-screen Show (4:3)</PresentationFormat>
  <Paragraphs>379</Paragraphs>
  <Slides>42</Slides>
  <Notes>6</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4" baseType="lpstr">
      <vt:lpstr>Arial</vt:lpstr>
      <vt:lpstr>Century Gothic</vt:lpstr>
      <vt:lpstr>Garamond</vt:lpstr>
      <vt:lpstr>Palatino Linotype</vt:lpstr>
      <vt:lpstr>Tahoma</vt:lpstr>
      <vt:lpstr>Times New Roman</vt:lpstr>
      <vt:lpstr>Trebuchet MS</vt:lpstr>
      <vt:lpstr>Verdana</vt:lpstr>
      <vt:lpstr>Wingdings</vt:lpstr>
      <vt:lpstr>Wingdings 2</vt:lpstr>
      <vt:lpstr>Quotable</vt:lpstr>
      <vt:lpstr>Photo Editor Photo</vt:lpstr>
      <vt:lpstr>Takaful </vt:lpstr>
      <vt:lpstr>Outline of Presentation</vt:lpstr>
      <vt:lpstr>Objections to Conventional Insurance </vt:lpstr>
      <vt:lpstr>Insurance Defined</vt:lpstr>
      <vt:lpstr>Objections to Conventional Insurance</vt:lpstr>
      <vt:lpstr>Uncertainty – Gharrar</vt:lpstr>
      <vt:lpstr>Gambling – Maisir</vt:lpstr>
      <vt:lpstr>Interest – Riba</vt:lpstr>
      <vt:lpstr>Introduction to Takaful </vt:lpstr>
      <vt:lpstr>Meaning of Takaful</vt:lpstr>
      <vt:lpstr>Reference —  Al Quran: </vt:lpstr>
      <vt:lpstr>Reference – Hadith:</vt:lpstr>
      <vt:lpstr>Declaration by Shariah scholars rendering conventional insurance un-Islamic</vt:lpstr>
      <vt:lpstr>Judicial Opinions and Fatwas confirming validity of Takaful</vt:lpstr>
      <vt:lpstr>Fiqh Academy Resolution 1985</vt:lpstr>
      <vt:lpstr>Basic Elements of Takaful</vt:lpstr>
      <vt:lpstr>Main drivers of Takaful</vt:lpstr>
      <vt:lpstr>Comparing Takaful to Conventional Insurance </vt:lpstr>
      <vt:lpstr>Takaful Through Time</vt:lpstr>
      <vt:lpstr>Takaful through Time</vt:lpstr>
      <vt:lpstr>Takaful through Time… (Cont’d.)</vt:lpstr>
      <vt:lpstr>PowerPoint Presentation</vt:lpstr>
      <vt:lpstr>Takaful Models</vt:lpstr>
      <vt:lpstr>Mudaraba Model </vt:lpstr>
      <vt:lpstr>PowerPoint Presentation</vt:lpstr>
      <vt:lpstr>Wakala Model </vt:lpstr>
      <vt:lpstr>PowerPoint Presentation</vt:lpstr>
      <vt:lpstr>PowerPoint Presentation</vt:lpstr>
      <vt:lpstr>PowerPoint Presentation</vt:lpstr>
      <vt:lpstr>PowerPoint Presentation</vt:lpstr>
      <vt:lpstr>PowerPoint Presentation</vt:lpstr>
      <vt:lpstr>General Takaful Types</vt:lpstr>
      <vt:lpstr>Types of Family Takaful</vt:lpstr>
      <vt:lpstr>Takaful Policy Document / Participants’ Membership Document </vt:lpstr>
      <vt:lpstr>Takaful Policy Document / Participants’ Membership Document </vt:lpstr>
      <vt:lpstr>Takaful Policy Document / Participants’ Membership Document </vt:lpstr>
      <vt:lpstr>Takaful Policy Document / Participants’ Membership Document </vt:lpstr>
      <vt:lpstr>Takaful Policy Document / Participants’ Membership Document </vt:lpstr>
      <vt:lpstr>ReTakaful</vt:lpstr>
      <vt:lpstr>TAKAFUL - TARGET MARKET</vt:lpstr>
      <vt:lpstr>Challenges to Takaful</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Takaful </dc:title>
  <dc:creator>Bilal Laving</dc:creator>
  <cp:lastModifiedBy>user</cp:lastModifiedBy>
  <cp:revision>4</cp:revision>
  <dcterms:created xsi:type="dcterms:W3CDTF">2019-07-24T12:09:27Z</dcterms:created>
  <dcterms:modified xsi:type="dcterms:W3CDTF">2021-03-18T07:17:15Z</dcterms:modified>
</cp:coreProperties>
</file>